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93" r:id="rId4"/>
    <p:sldId id="282" r:id="rId5"/>
    <p:sldId id="294" r:id="rId6"/>
    <p:sldId id="281" r:id="rId7"/>
    <p:sldId id="280" r:id="rId8"/>
    <p:sldId id="283" r:id="rId9"/>
    <p:sldId id="295" r:id="rId10"/>
    <p:sldId id="296" r:id="rId11"/>
    <p:sldId id="298" r:id="rId12"/>
    <p:sldId id="297" r:id="rId13"/>
    <p:sldId id="299" r:id="rId14"/>
    <p:sldId id="272" r:id="rId15"/>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75" d="100"/>
          <a:sy n="75" d="100"/>
        </p:scale>
        <p:origin x="9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22CA1D6-BE94-4D96-8BA7-4AD2945E2C04}" type="datetimeFigureOut">
              <a:rPr lang="de-DE" smtClean="0"/>
              <a:t>09.12.2025</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54DB705-7B49-4F8F-8D80-CF581CEE16B1}" type="slidenum">
              <a:rPr lang="de-DE" smtClean="0"/>
              <a:t>‹Nr.›</a:t>
            </a:fld>
            <a:endParaRPr lang="de-DE"/>
          </a:p>
        </p:txBody>
      </p:sp>
    </p:spTree>
    <p:extLst>
      <p:ext uri="{BB962C8B-B14F-4D97-AF65-F5344CB8AC3E}">
        <p14:creationId xmlns:p14="http://schemas.microsoft.com/office/powerpoint/2010/main" val="1652162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242AE-062E-4044-CC2D-C07FC5B4EE5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3898DB0-C36B-93E5-F1CF-7DB88A9B812D}"/>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70795CCD-C3D8-E356-8AB1-20E963F5FAF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A1B725FE-D441-7232-F72C-B5EF585C30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DB705-7B49-4F8F-8D80-CF581CEE16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3236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3174C-0472-F978-F03F-07B6928312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82808F9-D6BA-CE38-E9E2-8FA64542045A}"/>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C0A7C67-FF60-E39A-37C5-0AE62B6FFC2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F56AC0D-B68A-AF4E-B76F-EA97637720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DB705-7B49-4F8F-8D80-CF581CEE16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5079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6F923-E2E0-441F-B84E-DAD0AB8AD35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8721D12-1756-C5F9-6475-A2A9646B469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84EFB223-64E3-D1B8-0247-1703CCC291D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A7FA0B6-0EA9-C450-E3A4-D5BCF3B207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DB705-7B49-4F8F-8D80-CF581CEE16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2165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54DB705-7B49-4F8F-8D80-CF581CEE16B1}" type="slidenum">
              <a:rPr lang="de-DE" smtClean="0"/>
              <a:t>14</a:t>
            </a:fld>
            <a:endParaRPr lang="de-DE"/>
          </a:p>
        </p:txBody>
      </p:sp>
    </p:spTree>
    <p:extLst>
      <p:ext uri="{BB962C8B-B14F-4D97-AF65-F5344CB8AC3E}">
        <p14:creationId xmlns:p14="http://schemas.microsoft.com/office/powerpoint/2010/main" val="3167505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6F2CF-186F-ABD3-24DB-2B1DB3F9040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DD6900-19BF-348C-9CA7-98F51F896A6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6258DDA6-1E59-75B4-412A-AB816CF73B08}"/>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224658AB-84AC-6FF4-E432-D019F0F2FEF1}"/>
              </a:ext>
            </a:extLst>
          </p:cNvPr>
          <p:cNvSpPr>
            <a:spLocks noGrp="1"/>
          </p:cNvSpPr>
          <p:nvPr>
            <p:ph type="sldNum" sz="quarter" idx="5"/>
          </p:nvPr>
        </p:nvSpPr>
        <p:spPr/>
        <p:txBody>
          <a:bodyPr/>
          <a:lstStyle/>
          <a:p>
            <a:fld id="{354DB705-7B49-4F8F-8D80-CF581CEE16B1}" type="slidenum">
              <a:rPr lang="de-DE" smtClean="0"/>
              <a:t>4</a:t>
            </a:fld>
            <a:endParaRPr lang="de-DE"/>
          </a:p>
        </p:txBody>
      </p:sp>
    </p:spTree>
    <p:extLst>
      <p:ext uri="{BB962C8B-B14F-4D97-AF65-F5344CB8AC3E}">
        <p14:creationId xmlns:p14="http://schemas.microsoft.com/office/powerpoint/2010/main" val="2650164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0F8CA-81B4-410D-171C-CF7FCC53B47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2EB77F-0345-109A-0CDF-FACE9044E152}"/>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38831C9-B7C5-3BFC-A00C-E11DF5D9D63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34FB6F3-84D8-2256-427B-24ADFB0FD9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DB705-7B49-4F8F-8D80-CF581CEE16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7394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74A5-CDD2-1DCB-C5E9-A8C964F3D51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5B432A5-584F-BF5C-7756-F809CC9F00A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8F38B85-3DA8-A403-75CA-E788142C376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7B019C2-DEC4-7B9A-5948-4F0CF11F37CF}"/>
              </a:ext>
            </a:extLst>
          </p:cNvPr>
          <p:cNvSpPr>
            <a:spLocks noGrp="1"/>
          </p:cNvSpPr>
          <p:nvPr>
            <p:ph type="sldNum" sz="quarter" idx="5"/>
          </p:nvPr>
        </p:nvSpPr>
        <p:spPr/>
        <p:txBody>
          <a:bodyPr/>
          <a:lstStyle/>
          <a:p>
            <a:fld id="{354DB705-7B49-4F8F-8D80-CF581CEE16B1}" type="slidenum">
              <a:rPr lang="de-DE" smtClean="0"/>
              <a:t>6</a:t>
            </a:fld>
            <a:endParaRPr lang="de-DE"/>
          </a:p>
        </p:txBody>
      </p:sp>
    </p:spTree>
    <p:extLst>
      <p:ext uri="{BB962C8B-B14F-4D97-AF65-F5344CB8AC3E}">
        <p14:creationId xmlns:p14="http://schemas.microsoft.com/office/powerpoint/2010/main" val="875209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5F93-81F4-733C-6719-4C349624422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8870175-A27E-D4F5-C3D7-9F3E7DBA52A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D3B75C1E-FA81-BAED-0D4D-0220283CDE3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DD280E69-3B7F-D98A-816F-E4898CD66316}"/>
              </a:ext>
            </a:extLst>
          </p:cNvPr>
          <p:cNvSpPr>
            <a:spLocks noGrp="1"/>
          </p:cNvSpPr>
          <p:nvPr>
            <p:ph type="sldNum" sz="quarter" idx="5"/>
          </p:nvPr>
        </p:nvSpPr>
        <p:spPr/>
        <p:txBody>
          <a:bodyPr/>
          <a:lstStyle/>
          <a:p>
            <a:fld id="{354DB705-7B49-4F8F-8D80-CF581CEE16B1}" type="slidenum">
              <a:rPr lang="de-DE" smtClean="0"/>
              <a:t>7</a:t>
            </a:fld>
            <a:endParaRPr lang="de-DE"/>
          </a:p>
        </p:txBody>
      </p:sp>
    </p:spTree>
    <p:extLst>
      <p:ext uri="{BB962C8B-B14F-4D97-AF65-F5344CB8AC3E}">
        <p14:creationId xmlns:p14="http://schemas.microsoft.com/office/powerpoint/2010/main" val="829092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42C55-1B1B-3FA4-7C73-AA1ADA61F5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47A516-3919-7E2D-C28C-0F43EF57A9F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F35D9A3-257A-08CF-E700-DB285EF6E3C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CBC6459-33A8-E04C-20D8-D5CA17FDD5B0}"/>
              </a:ext>
            </a:extLst>
          </p:cNvPr>
          <p:cNvSpPr>
            <a:spLocks noGrp="1"/>
          </p:cNvSpPr>
          <p:nvPr>
            <p:ph type="sldNum" sz="quarter" idx="5"/>
          </p:nvPr>
        </p:nvSpPr>
        <p:spPr/>
        <p:txBody>
          <a:bodyPr/>
          <a:lstStyle/>
          <a:p>
            <a:fld id="{354DB705-7B49-4F8F-8D80-CF581CEE16B1}" type="slidenum">
              <a:rPr lang="de-DE" smtClean="0"/>
              <a:t>8</a:t>
            </a:fld>
            <a:endParaRPr lang="de-DE"/>
          </a:p>
        </p:txBody>
      </p:sp>
    </p:spTree>
    <p:extLst>
      <p:ext uri="{BB962C8B-B14F-4D97-AF65-F5344CB8AC3E}">
        <p14:creationId xmlns:p14="http://schemas.microsoft.com/office/powerpoint/2010/main" val="1084251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9C12A-3432-30F9-2F3E-6F2D8B940ED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87B1B8C-339F-6B50-8452-87BBDE8F555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7ACA5AB7-E398-A781-7527-B926BA41DAF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DCC98D2-3BEE-1607-E2B9-147201D1A3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DB705-7B49-4F8F-8D80-CF581CEE16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1214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F48FA-8B60-20CC-224F-081EEC850E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464971-5B65-7BA1-021B-2266088B4A9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D0C6B76-B768-F530-8B92-243F27FE823C}"/>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86AEE0F-8279-7300-453D-7D55B7E1A5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DB705-7B49-4F8F-8D80-CF581CEE16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1638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0F7D8-E488-8440-27BF-5F818B4CC1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075F93-6A8B-0D0B-9E5D-0BE10EA349B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BDE318C-A702-6A93-53ED-8C0B929C225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F1DB9522-7AA9-827F-4EEA-9CCD036756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DB705-7B49-4F8F-8D80-CF581CEE16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2302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69CAA-814D-57C8-4A9C-03E4333C83D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382C18C8-518E-3B43-0F35-8190D10A3A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66FDFEA1-5759-FD08-95F6-56C03185395D}"/>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5" name="Fußzeilenplatzhalter 4">
            <a:extLst>
              <a:ext uri="{FF2B5EF4-FFF2-40B4-BE49-F238E27FC236}">
                <a16:creationId xmlns:a16="http://schemas.microsoft.com/office/drawing/2014/main" id="{F2EFF9C6-1334-75BF-F21A-249A6AE54A38}"/>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464E435A-1A2B-D343-C399-D05A2DA59A6E}"/>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1532477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8BE8C0-5136-534D-FE10-09BE0A028F0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D084AE9-7F40-8DD6-9567-E988D6EF357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A6E5344-C43A-278D-FA06-99DD3C718A9B}"/>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5" name="Fußzeilenplatzhalter 4">
            <a:extLst>
              <a:ext uri="{FF2B5EF4-FFF2-40B4-BE49-F238E27FC236}">
                <a16:creationId xmlns:a16="http://schemas.microsoft.com/office/drawing/2014/main" id="{20ED7DA1-F20E-CD01-4DEC-75BF35D570E3}"/>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83E5E936-B881-B628-CEAC-2E8FF0075233}"/>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3116123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B5848C6-A25B-E0B9-1A54-5DD9A624131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2AA57A1C-76A1-262D-E6A5-71826127DBA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321B31B-C052-4EE3-216F-B6C6149AA610}"/>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5" name="Fußzeilenplatzhalter 4">
            <a:extLst>
              <a:ext uri="{FF2B5EF4-FFF2-40B4-BE49-F238E27FC236}">
                <a16:creationId xmlns:a16="http://schemas.microsoft.com/office/drawing/2014/main" id="{CC82A9FA-9F36-B55B-81B2-E311026D0B7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79156E8A-3ABA-FA50-55A2-ECD72EFF550E}"/>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1346832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94F8A-3271-D540-869A-AF2D99574D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AED545B-E543-FDAB-599E-98E27D488B9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C4F5D4F-2630-A3D4-8643-104CFC7A03CE}"/>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5" name="Fußzeilenplatzhalter 4">
            <a:extLst>
              <a:ext uri="{FF2B5EF4-FFF2-40B4-BE49-F238E27FC236}">
                <a16:creationId xmlns:a16="http://schemas.microsoft.com/office/drawing/2014/main" id="{73323A02-D30E-089A-F86D-530CFD080DA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C24F2915-D549-A6E2-87DC-695FAAB9CB56}"/>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349701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BE92A3-D08B-30B0-F2A8-70DCA6BFADC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FF5402CD-07C3-26AC-39DC-EB121D98CA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F77CBB9-036A-068A-94D3-8EE7016ACFB8}"/>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5" name="Fußzeilenplatzhalter 4">
            <a:extLst>
              <a:ext uri="{FF2B5EF4-FFF2-40B4-BE49-F238E27FC236}">
                <a16:creationId xmlns:a16="http://schemas.microsoft.com/office/drawing/2014/main" id="{941F2350-6F28-58B7-1BD1-B2A48984B20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6DD50B06-03F1-514E-C62B-157A0ADBBA1B}"/>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3624938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91AA16-16B1-EF35-AD00-480F1EE38C3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9557903-666B-7CD9-7E17-F428A41125B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F8BA658-8DB2-A175-7465-9F05D34042B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05FB587-0E3E-7253-E293-801FB7540502}"/>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6" name="Fußzeilenplatzhalter 5">
            <a:extLst>
              <a:ext uri="{FF2B5EF4-FFF2-40B4-BE49-F238E27FC236}">
                <a16:creationId xmlns:a16="http://schemas.microsoft.com/office/drawing/2014/main" id="{B0F434CC-8723-2DFA-D9AD-9306CB7020CD}"/>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4143BF62-A918-388C-880B-3A38CAEB3802}"/>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115277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0DEE1D-1B90-254E-E62A-D38ED9487B1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1627ACD-7E21-0E92-CB6C-DAC5378FF5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68B2F0C-B8DA-26FE-665F-EA61D59FFE5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3428D72-A36C-D6EF-D212-AEF582DF8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64C7686-BA93-10F2-E876-689E4AF5C90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6DAA291-A4AE-32C7-83B9-76E7E231D8CC}"/>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8" name="Fußzeilenplatzhalter 7">
            <a:extLst>
              <a:ext uri="{FF2B5EF4-FFF2-40B4-BE49-F238E27FC236}">
                <a16:creationId xmlns:a16="http://schemas.microsoft.com/office/drawing/2014/main" id="{696B72F0-A3CF-0811-DE69-BB10791D5369}"/>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90C2CC49-5AC3-CE6A-5E38-3AA004107306}"/>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2665140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3BC96D-BF36-B3FB-3EDE-51875682535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11BF119E-8782-1ADB-4290-F62B212D5766}"/>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4" name="Fußzeilenplatzhalter 3">
            <a:extLst>
              <a:ext uri="{FF2B5EF4-FFF2-40B4-BE49-F238E27FC236}">
                <a16:creationId xmlns:a16="http://schemas.microsoft.com/office/drawing/2014/main" id="{B9E663F0-6D35-6391-EAF6-DA4C019FAE6F}"/>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1073DC79-E467-334F-7CC9-62D32437C212}"/>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516629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8E5133C-CC91-2608-9E61-9106A654CDFB}"/>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3" name="Fußzeilenplatzhalter 2">
            <a:extLst>
              <a:ext uri="{FF2B5EF4-FFF2-40B4-BE49-F238E27FC236}">
                <a16:creationId xmlns:a16="http://schemas.microsoft.com/office/drawing/2014/main" id="{DA50AF9D-8A23-5D4C-EF8C-07AF1B6CF4FC}"/>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414F0F62-8772-EF05-0B44-4DA0B0DBC00E}"/>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3762358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AB22B5-6205-69F2-4DE7-A88D00297B4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C0C7CD9-761E-D05A-1DB2-90E8B20A03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5E1E575-FFF3-AD8A-F860-6C5F662E20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C0AAC65-EB21-8CDE-B5D3-5FA1ECB9B74A}"/>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6" name="Fußzeilenplatzhalter 5">
            <a:extLst>
              <a:ext uri="{FF2B5EF4-FFF2-40B4-BE49-F238E27FC236}">
                <a16:creationId xmlns:a16="http://schemas.microsoft.com/office/drawing/2014/main" id="{5690DDF7-52E2-34B7-DCC5-B908B697608B}"/>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215F6959-EA6B-3845-6492-64469352A962}"/>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4216170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1F31FF-845B-5A30-BB47-C1558BAC63C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9BBCDA3-1A77-6E26-2D99-44D8D0B45E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EA1C0EA8-E7AC-0577-F8A9-62E172F20A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9D576BC-6F5F-B3D2-46C3-B42AE9D58D36}"/>
              </a:ext>
            </a:extLst>
          </p:cNvPr>
          <p:cNvSpPr>
            <a:spLocks noGrp="1"/>
          </p:cNvSpPr>
          <p:nvPr>
            <p:ph type="dt" sz="half" idx="10"/>
          </p:nvPr>
        </p:nvSpPr>
        <p:spPr/>
        <p:txBody>
          <a:bodyPr/>
          <a:lstStyle/>
          <a:p>
            <a:fld id="{2D5C7A98-19E1-493F-8457-36E18AD82BE2}" type="datetimeFigureOut">
              <a:rPr lang="de-DE" smtClean="0"/>
              <a:t>09.12.2025</a:t>
            </a:fld>
            <a:endParaRPr lang="de-DE" dirty="0"/>
          </a:p>
        </p:txBody>
      </p:sp>
      <p:sp>
        <p:nvSpPr>
          <p:cNvPr id="6" name="Fußzeilenplatzhalter 5">
            <a:extLst>
              <a:ext uri="{FF2B5EF4-FFF2-40B4-BE49-F238E27FC236}">
                <a16:creationId xmlns:a16="http://schemas.microsoft.com/office/drawing/2014/main" id="{105B3C72-343D-889A-CD92-18F705F32715}"/>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6A04C3F2-52E2-AD58-09A9-656EB519B68D}"/>
              </a:ext>
            </a:extLst>
          </p:cNvPr>
          <p:cNvSpPr>
            <a:spLocks noGrp="1"/>
          </p:cNvSpPr>
          <p:nvPr>
            <p:ph type="sldNum" sz="quarter" idx="12"/>
          </p:nvPr>
        </p:nvSpPr>
        <p:spPr/>
        <p:txBody>
          <a:bodyPr/>
          <a:lstStyle/>
          <a:p>
            <a:fld id="{761D3CE0-7E98-4F07-8841-7852761F82A0}" type="slidenum">
              <a:rPr lang="de-DE" smtClean="0"/>
              <a:t>‹Nr.›</a:t>
            </a:fld>
            <a:endParaRPr lang="de-DE" dirty="0"/>
          </a:p>
        </p:txBody>
      </p:sp>
    </p:spTree>
    <p:extLst>
      <p:ext uri="{BB962C8B-B14F-4D97-AF65-F5344CB8AC3E}">
        <p14:creationId xmlns:p14="http://schemas.microsoft.com/office/powerpoint/2010/main" val="954008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EF7E5DD-BF2D-E9B9-9537-7D7134D1C0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15643C7-EE9F-F8C4-D652-28E285FD1A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EA937FE-8E92-8A45-9088-E9B8EE8F18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5C7A98-19E1-493F-8457-36E18AD82BE2}" type="datetimeFigureOut">
              <a:rPr lang="de-DE" smtClean="0"/>
              <a:t>09.12.2025</a:t>
            </a:fld>
            <a:endParaRPr lang="de-DE" dirty="0"/>
          </a:p>
        </p:txBody>
      </p:sp>
      <p:sp>
        <p:nvSpPr>
          <p:cNvPr id="5" name="Fußzeilenplatzhalter 4">
            <a:extLst>
              <a:ext uri="{FF2B5EF4-FFF2-40B4-BE49-F238E27FC236}">
                <a16:creationId xmlns:a16="http://schemas.microsoft.com/office/drawing/2014/main" id="{379D3B9E-3109-328D-8416-27E94B388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dirty="0"/>
          </a:p>
        </p:txBody>
      </p:sp>
      <p:sp>
        <p:nvSpPr>
          <p:cNvPr id="6" name="Foliennummernplatzhalter 5">
            <a:extLst>
              <a:ext uri="{FF2B5EF4-FFF2-40B4-BE49-F238E27FC236}">
                <a16:creationId xmlns:a16="http://schemas.microsoft.com/office/drawing/2014/main" id="{27CE4D6D-ACF7-944A-C0CD-204111EA69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1D3CE0-7E98-4F07-8841-7852761F82A0}" type="slidenum">
              <a:rPr lang="de-DE" smtClean="0"/>
              <a:t>‹Nr.›</a:t>
            </a:fld>
            <a:endParaRPr lang="de-DE" dirty="0"/>
          </a:p>
        </p:txBody>
      </p:sp>
    </p:spTree>
    <p:extLst>
      <p:ext uri="{BB962C8B-B14F-4D97-AF65-F5344CB8AC3E}">
        <p14:creationId xmlns:p14="http://schemas.microsoft.com/office/powerpoint/2010/main" val="177693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link.stb.de/helfer0126"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mailto:oliver.lorz@stb.d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mailto:sally.burkhardt@turngau-heilbronn.de" TargetMode="Externa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s://www.turngala.de/ticke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2" name="Rectangle 1041">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3" name="Rectangle 1043">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4" name="Rectangle 1045">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5" name="Rectangle 1047">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feld 7">
            <a:extLst>
              <a:ext uri="{FF2B5EF4-FFF2-40B4-BE49-F238E27FC236}">
                <a16:creationId xmlns:a16="http://schemas.microsoft.com/office/drawing/2014/main" id="{60CEBFB3-1F20-3487-5433-B80E37FDCD59}"/>
              </a:ext>
            </a:extLst>
          </p:cNvPr>
          <p:cNvSpPr txBox="1"/>
          <p:nvPr/>
        </p:nvSpPr>
        <p:spPr>
          <a:xfrm>
            <a:off x="699714" y="5490971"/>
            <a:ext cx="6962072" cy="11592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Newsletter Turngau HN</a:t>
            </a:r>
          </a:p>
        </p:txBody>
      </p:sp>
      <p:pic>
        <p:nvPicPr>
          <p:cNvPr id="1026" name="Picture 2" descr="Turngau Heilbronn: WOTuS Datenexport">
            <a:extLst>
              <a:ext uri="{FF2B5EF4-FFF2-40B4-BE49-F238E27FC236}">
                <a16:creationId xmlns:a16="http://schemas.microsoft.com/office/drawing/2014/main" id="{D7499F1C-39C7-841A-E17C-723BA26ABEF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23195" y="390832"/>
            <a:ext cx="9038228" cy="4519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750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094EFC-BF73-4B0A-D8F9-E8F498BCB6B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F5B894A-323E-170A-9CC0-2A84C63ECF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6F92688C-4F92-328F-E409-2BA17B91BF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A3159D0-BE55-245C-13D6-9D74263D1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32E4FFA-8D75-888D-E905-B71995088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6ED5F98-34DF-BD3A-4735-4B931B358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0C5E91A7-81BD-4255-A744-28FD0E5CE25B}"/>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Informationsveranstaltung LKT</a:t>
            </a:r>
          </a:p>
        </p:txBody>
      </p:sp>
      <p:sp>
        <p:nvSpPr>
          <p:cNvPr id="3" name="Inhaltsplatzhalter 2">
            <a:extLst>
              <a:ext uri="{FF2B5EF4-FFF2-40B4-BE49-F238E27FC236}">
                <a16:creationId xmlns:a16="http://schemas.microsoft.com/office/drawing/2014/main" id="{BABC7781-93B0-D949-5040-EC9D8B06C06E}"/>
              </a:ext>
            </a:extLst>
          </p:cNvPr>
          <p:cNvSpPr>
            <a:spLocks noGrp="1"/>
          </p:cNvSpPr>
          <p:nvPr>
            <p:ph idx="1"/>
          </p:nvPr>
        </p:nvSpPr>
        <p:spPr>
          <a:xfrm>
            <a:off x="190857" y="1796604"/>
            <a:ext cx="10930049" cy="4836016"/>
          </a:xfrm>
        </p:spPr>
        <p:txBody>
          <a:bodyPr anchor="ctr">
            <a:normAutofit fontScale="92500" lnSpcReduction="20000"/>
          </a:bodyPr>
          <a:lstStyle/>
          <a:p>
            <a:pPr marL="0" indent="0">
              <a:buNone/>
            </a:pPr>
            <a:r>
              <a:rPr lang="de-DE" sz="1800" dirty="0"/>
              <a:t>Liebe Vereinsverantwortliche,</a:t>
            </a:r>
          </a:p>
          <a:p>
            <a:pPr marL="0" indent="0">
              <a:buNone/>
            </a:pPr>
            <a:r>
              <a:rPr lang="de-DE" sz="1800" dirty="0"/>
              <a:t>wie bei unserer Auftaktveranstaltung zum Landeskinderturnfest besprochen, möchten wir den Austausch rund um die Helferfragen lebendig halten – und gleichzeitig allen Interessierten, die nicht aus „Sport und Bewegung“ kommen, eine Plattform bieten, um sich über ein Engagement beim LKTF zu informieren. Darum lade ich euch herzlich ein: </a:t>
            </a:r>
          </a:p>
          <a:p>
            <a:pPr marL="0" indent="0">
              <a:buNone/>
            </a:pPr>
            <a:r>
              <a:rPr lang="de-DE" sz="1800" b="1" dirty="0"/>
              <a:t>Am Mittwoch, 21. Januar 2026, um 18:30 Uhr treffen wir uns digital über diesen Link: </a:t>
            </a:r>
            <a:r>
              <a:rPr lang="de-DE" sz="1800" b="1" dirty="0">
                <a:hlinkClick r:id="rId3"/>
              </a:rPr>
              <a:t>https://link.stb.de/helfer0126</a:t>
            </a:r>
            <a:r>
              <a:rPr lang="de-DE" sz="1800" b="1" dirty="0"/>
              <a:t>  </a:t>
            </a:r>
          </a:p>
          <a:p>
            <a:pPr marL="0" indent="0">
              <a:buNone/>
            </a:pPr>
            <a:r>
              <a:rPr lang="de-DE" sz="1800" dirty="0"/>
              <a:t>Bringt gerne Menschen aus eurem Verein mit, die bei der Auftaktveranstaltung nicht dabei waren – oder nehmt teil, wenn ihr unsere Vereins-Infoveranstaltung im November verpasst habt. Wir greifen die Themen von damals noch einmal auf und beantworten (hoffentlich) alle offenen Fragen. </a:t>
            </a:r>
          </a:p>
          <a:p>
            <a:pPr marL="0" indent="0">
              <a:buNone/>
            </a:pPr>
            <a:r>
              <a:rPr lang="de-DE" sz="1800" dirty="0"/>
              <a:t>Lasst uns gemeinsam dafür sorgen, dass das Landeskinderturnfest 2026 in Heilbronn ein unvergessliches Erlebnis wird – mit vielen strahlenden Kinderaugen! </a:t>
            </a:r>
          </a:p>
          <a:p>
            <a:pPr marL="0" indent="0">
              <a:buNone/>
            </a:pPr>
            <a:r>
              <a:rPr lang="de-DE" sz="1800" dirty="0"/>
              <a:t>Ich wünsche euch und allen Engagierten frohe Festtage und freue mich sehr auf den Austausch mit euch. Packen wir’s an – gemeinsam für ein großartiges LKTF! </a:t>
            </a:r>
          </a:p>
          <a:p>
            <a:pPr marL="0" indent="0">
              <a:buNone/>
            </a:pPr>
            <a:r>
              <a:rPr lang="de-DE" sz="1800" dirty="0"/>
              <a:t>Herzliche Grüße </a:t>
            </a:r>
          </a:p>
          <a:p>
            <a:pPr marL="0" indent="0">
              <a:buNone/>
            </a:pPr>
            <a:r>
              <a:rPr lang="de-DE" sz="1800" dirty="0"/>
              <a:t>Oliver Lorz </a:t>
            </a:r>
          </a:p>
          <a:p>
            <a:pPr marL="0" indent="0">
              <a:buNone/>
            </a:pPr>
            <a:r>
              <a:rPr lang="de-DE" sz="1800" dirty="0"/>
              <a:t>Freiwilligenmanagement Schwäbischer Turnerbund e.V. </a:t>
            </a:r>
          </a:p>
          <a:p>
            <a:pPr marL="0" indent="0">
              <a:buNone/>
            </a:pPr>
            <a:r>
              <a:rPr lang="de-DE" sz="1800" dirty="0"/>
              <a:t>E-Mail. </a:t>
            </a:r>
            <a:r>
              <a:rPr lang="de-DE" sz="1800" dirty="0">
                <a:hlinkClick r:id="rId4"/>
              </a:rPr>
              <a:t>oliver.lorz@stb.de</a:t>
            </a:r>
            <a:r>
              <a:rPr lang="de-DE" sz="1800" dirty="0"/>
              <a:t>  Telefon: +49 (0) 711 / 490 92-182</a:t>
            </a:r>
            <a:r>
              <a:rPr lang="de-DE" sz="1800" dirty="0">
                <a:effectLst/>
                <a:latin typeface="Aptos" panose="020B0004020202020204" pitchFamily="34" charset="0"/>
                <a:ea typeface="Aptos" panose="020B0004020202020204" pitchFamily="34" charset="0"/>
                <a:cs typeface="Aptos" panose="020B0004020202020204" pitchFamily="34" charset="0"/>
              </a:rPr>
              <a:t> </a:t>
            </a:r>
          </a:p>
          <a:p>
            <a:endParaRPr lang="de-DE" sz="2000" dirty="0"/>
          </a:p>
        </p:txBody>
      </p:sp>
    </p:spTree>
    <p:extLst>
      <p:ext uri="{BB962C8B-B14F-4D97-AF65-F5344CB8AC3E}">
        <p14:creationId xmlns:p14="http://schemas.microsoft.com/office/powerpoint/2010/main" val="2391655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14E95C-499D-526E-ADAE-EACBED91783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2EB57C0-8D59-C4B6-C4CB-DE3CD1819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9C1E2083-5239-2C1E-660C-92521F92A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0DA382B-4329-8AFF-878B-3D8042553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D1D8B17-90C1-C40C-C161-6800A6DCF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66657DE-A185-8818-6738-B91F83879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C217A9AD-EFD1-8E28-4EC3-7AE9A07B15E5}"/>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Heilbronner Turntag und Jugendturntag</a:t>
            </a:r>
          </a:p>
        </p:txBody>
      </p:sp>
      <p:sp>
        <p:nvSpPr>
          <p:cNvPr id="3" name="Inhaltsplatzhalter 2">
            <a:extLst>
              <a:ext uri="{FF2B5EF4-FFF2-40B4-BE49-F238E27FC236}">
                <a16:creationId xmlns:a16="http://schemas.microsoft.com/office/drawing/2014/main" id="{57AECB9B-51F7-A4C7-0806-BA6F83EC6A80}"/>
              </a:ext>
            </a:extLst>
          </p:cNvPr>
          <p:cNvSpPr>
            <a:spLocks noGrp="1"/>
          </p:cNvSpPr>
          <p:nvPr>
            <p:ph idx="1"/>
          </p:nvPr>
        </p:nvSpPr>
        <p:spPr>
          <a:xfrm>
            <a:off x="95426" y="1649284"/>
            <a:ext cx="12001143" cy="5254436"/>
          </a:xfrm>
        </p:spPr>
        <p:txBody>
          <a:bodyPr anchor="ctr">
            <a:normAutofit fontScale="85000" lnSpcReduction="20000"/>
          </a:bodyPr>
          <a:lstStyle/>
          <a:p>
            <a:pPr marL="0" indent="0">
              <a:buNone/>
            </a:pPr>
            <a:r>
              <a:rPr lang="de-DE" sz="2000" dirty="0"/>
              <a:t>Der Heilbronner Turntag sowie der Jugendturntag finden am Freitag, 27. Februar 2026, in der </a:t>
            </a:r>
            <a:r>
              <a:rPr lang="de-DE" sz="2000" dirty="0" err="1"/>
              <a:t>Jahnheide</a:t>
            </a:r>
            <a:r>
              <a:rPr lang="de-DE" sz="2000" dirty="0"/>
              <a:t> am See in Heilbronn-Böckingen statt.</a:t>
            </a:r>
          </a:p>
          <a:p>
            <a:r>
              <a:rPr lang="de-DE" sz="2000" b="1" dirty="0"/>
              <a:t>Jugendturntag:</a:t>
            </a:r>
            <a:r>
              <a:rPr lang="de-DE" sz="2000" dirty="0"/>
              <a:t> Beginn um 17:30 Uhr</a:t>
            </a:r>
          </a:p>
          <a:p>
            <a:r>
              <a:rPr lang="de-DE" sz="2000" b="1" dirty="0"/>
              <a:t>Heilbronner Turntag:</a:t>
            </a:r>
            <a:r>
              <a:rPr lang="de-DE" sz="2000" dirty="0"/>
              <a:t> Beginn um 18:00 Uhr</a:t>
            </a:r>
          </a:p>
          <a:p>
            <a:pPr marL="0" indent="0">
              <a:buNone/>
            </a:pPr>
            <a:r>
              <a:rPr lang="de-DE" sz="2000" b="1" dirty="0"/>
              <a:t>Rückmeldung und Delegiertenregelung</a:t>
            </a:r>
          </a:p>
          <a:p>
            <a:pPr marL="0" indent="0">
              <a:buNone/>
            </a:pPr>
            <a:r>
              <a:rPr lang="de-DE" sz="2000" dirty="0"/>
              <a:t>Die Rückmeldefrist für beide Veranstaltungen endet am 05. Februar 2026. Wir bitten um eine schriftliche Rückmeldung, die den Vereinsnamen sowie die Gesamtzahl der Delegierten enthält. Aus organisatorischen Gründen bitten wir auch um eine kurze Mitteilung bei Nichtteilnahme. Die Anzahl der stimmberechtigten Delegierten richtet sich nach der Vereinsgröße: Satzungsgemäß hat jeder Verein eine</a:t>
            </a:r>
            <a:r>
              <a:rPr lang="de-DE" sz="2000" i="1" dirty="0"/>
              <a:t>n Delegierte</a:t>
            </a:r>
            <a:r>
              <a:rPr lang="de-DE" sz="2000" dirty="0"/>
              <a:t>n je angefangene 100 Mitglieder, die unter „Turnen“ in der letzten abgeschlossenen Bestandserhebung beim WLSB gemeldet wurden. Eine Person kann dabei maximal drei Stimmen auf sich vereinen (siehe Delegiertenliste).</a:t>
            </a:r>
          </a:p>
          <a:p>
            <a:pPr marL="0" indent="0">
              <a:buNone/>
            </a:pPr>
            <a:r>
              <a:rPr lang="de-DE" sz="2000" b="1" dirty="0"/>
              <a:t>Unterlagen und Anträge</a:t>
            </a:r>
          </a:p>
          <a:p>
            <a:pPr marL="0" indent="0">
              <a:buNone/>
            </a:pPr>
            <a:r>
              <a:rPr lang="de-DE" sz="2000" dirty="0"/>
              <a:t>Berichte, Wahllisten sowie Bewerbungen für Veranstaltungen sind zwei Wochen vor dem Heilbronner Turntag auf der Homepage des Turngau Heilbronn einsehbar: 👉 www.turngau-heilbronn.de/turngau-heilbronn/heilbronner-turntag/</a:t>
            </a:r>
          </a:p>
          <a:p>
            <a:pPr marL="0" indent="0">
              <a:buNone/>
            </a:pPr>
            <a:r>
              <a:rPr lang="de-DE" sz="2000" dirty="0"/>
              <a:t>Anträge müssen bis spätestens 13. Februar 2026 bei der Geschäftsstelle des Turngau Heilbronn eingereicht werden.</a:t>
            </a:r>
          </a:p>
          <a:p>
            <a:pPr marL="0" indent="0">
              <a:buNone/>
            </a:pPr>
            <a:r>
              <a:rPr lang="de-DE" sz="2000" dirty="0"/>
              <a:t>Der Turngau Heilbronn freut sich auf eine rege Teilnahme. Der Heilbronner Turntag lebt vom Austausch, vom Miteinander und vom Engagement der Vereine – und ist damit ein zentrales Element unserer gemeinsamen Turngau-Arbeit. Die offizielle Einladung findet sich auf unserer Website.</a:t>
            </a:r>
          </a:p>
          <a:p>
            <a:pPr marL="0" indent="0">
              <a:buNone/>
            </a:pPr>
            <a:r>
              <a:rPr lang="de-DE" sz="2000" dirty="0"/>
              <a:t>Bei Fragen oder Anregungen wenden Sie sich gerne an die Geschäftsstelle des Turngau Heilbronn 📧 geschaeftsstelle@turngau-heilbronn.de</a:t>
            </a:r>
          </a:p>
          <a:p>
            <a:pPr marL="0" indent="0">
              <a:buNone/>
            </a:pPr>
            <a:endParaRPr lang="de-DE" sz="2000" dirty="0"/>
          </a:p>
        </p:txBody>
      </p:sp>
    </p:spTree>
    <p:extLst>
      <p:ext uri="{BB962C8B-B14F-4D97-AF65-F5344CB8AC3E}">
        <p14:creationId xmlns:p14="http://schemas.microsoft.com/office/powerpoint/2010/main" val="1812811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1EBB26-4B47-6D96-7748-55BE1851CE6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365DF47-0DEF-1182-CC75-8F2ACF242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892BE40-9268-B027-E33F-185455972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E197CDD0-5C8B-B4EF-76C0-2E048EC25F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B63755B-4AF0-4ABC-9406-D842F1C778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557302D-5D8D-003C-47FE-65A6FD245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D97EC432-C888-527B-F25F-F56282EA5AE7}"/>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Ehrungen</a:t>
            </a:r>
          </a:p>
        </p:txBody>
      </p:sp>
      <p:pic>
        <p:nvPicPr>
          <p:cNvPr id="2051" name="Picture 3">
            <a:extLst>
              <a:ext uri="{FF2B5EF4-FFF2-40B4-BE49-F238E27FC236}">
                <a16:creationId xmlns:a16="http://schemas.microsoft.com/office/drawing/2014/main" id="{1EBA9218-4412-990B-632D-B374833544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356" t="12096" b="8108"/>
          <a:stretch>
            <a:fillRect/>
          </a:stretch>
        </p:blipFill>
        <p:spPr bwMode="auto">
          <a:xfrm>
            <a:off x="-7" y="1590739"/>
            <a:ext cx="4896098" cy="3412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a:extLst>
              <a:ext uri="{FF2B5EF4-FFF2-40B4-BE49-F238E27FC236}">
                <a16:creationId xmlns:a16="http://schemas.microsoft.com/office/drawing/2014/main" id="{D5EAD404-67EE-32CB-B67A-07A51A66767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936"/>
          <a:stretch>
            <a:fillRect/>
          </a:stretch>
        </p:blipFill>
        <p:spPr bwMode="auto">
          <a:xfrm>
            <a:off x="-7" y="4433104"/>
            <a:ext cx="4896098" cy="2424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6631D11A-7EC4-43FC-324D-1D1AE38295D6}"/>
              </a:ext>
            </a:extLst>
          </p:cNvPr>
          <p:cNvSpPr txBox="1"/>
          <p:nvPr/>
        </p:nvSpPr>
        <p:spPr>
          <a:xfrm>
            <a:off x="5280950" y="1880232"/>
            <a:ext cx="6094070" cy="4801314"/>
          </a:xfrm>
          <a:prstGeom prst="rect">
            <a:avLst/>
          </a:prstGeom>
          <a:noFill/>
        </p:spPr>
        <p:txBody>
          <a:bodyPr wrap="square">
            <a:spAutoFit/>
          </a:bodyPr>
          <a:lstStyle/>
          <a:p>
            <a:pPr>
              <a:buNone/>
            </a:pPr>
            <a:r>
              <a:rPr lang="de-DE" dirty="0"/>
              <a:t>Der </a:t>
            </a:r>
            <a:r>
              <a:rPr lang="de-DE" i="1" dirty="0"/>
              <a:t>Pluspunkt Gesundheit</a:t>
            </a:r>
            <a:r>
              <a:rPr lang="de-DE" dirty="0"/>
              <a:t> wurde an den </a:t>
            </a:r>
            <a:r>
              <a:rPr lang="de-DE" b="1" dirty="0"/>
              <a:t>FC Kirchhausen</a:t>
            </a:r>
            <a:r>
              <a:rPr lang="de-DE" dirty="0"/>
              <a:t> verliehen. Die Übergabe des Qualitätssiegels erfolgte durch </a:t>
            </a:r>
            <a:r>
              <a:rPr lang="de-DE" b="1" dirty="0"/>
              <a:t>Christel Meszner</a:t>
            </a:r>
            <a:r>
              <a:rPr lang="de-DE" dirty="0"/>
              <a:t>. Mit dieser Auszeichnung würdigte man die, die sich in besonderer Weise für qualitativ hochwertige und gesundheitsorientierte Bewegungsangebote einsetzen. Wir gratulieren dem FC Kirchhausen herzlich zu dieser Anerkennung.</a:t>
            </a:r>
          </a:p>
          <a:p>
            <a:pPr>
              <a:buNone/>
            </a:pPr>
            <a:endParaRPr lang="de-DE" b="1" dirty="0"/>
          </a:p>
          <a:p>
            <a:pPr>
              <a:buNone/>
            </a:pPr>
            <a:endParaRPr lang="de-DE" b="1" dirty="0"/>
          </a:p>
          <a:p>
            <a:pPr>
              <a:buNone/>
            </a:pPr>
            <a:br>
              <a:rPr lang="de-DE" dirty="0"/>
            </a:br>
            <a:r>
              <a:rPr lang="de-DE" dirty="0"/>
              <a:t>Eine besondere persönliche Ehrung erhielt </a:t>
            </a:r>
            <a:r>
              <a:rPr lang="de-DE" b="1" dirty="0"/>
              <a:t>Erik Eichinger</a:t>
            </a:r>
            <a:r>
              <a:rPr lang="de-DE" dirty="0"/>
              <a:t> von der </a:t>
            </a:r>
            <a:r>
              <a:rPr lang="de-DE" b="1" dirty="0"/>
              <a:t>TG Weinsberg</a:t>
            </a:r>
            <a:r>
              <a:rPr lang="de-DE" dirty="0"/>
              <a:t>. Ihm wurde die </a:t>
            </a:r>
            <a:r>
              <a:rPr lang="de-DE" b="1" dirty="0"/>
              <a:t>DTB-Ehrennadel in Bronze</a:t>
            </a:r>
            <a:r>
              <a:rPr lang="de-DE" dirty="0"/>
              <a:t> für sein engagiertes und langjähriges Wirken im Turnsport verliehen. Die Übergabe erfolgte durch </a:t>
            </a:r>
            <a:r>
              <a:rPr lang="de-DE" b="1" dirty="0"/>
              <a:t>Steffen Meißner, Präsident Turngau Heilbronn</a:t>
            </a:r>
            <a:r>
              <a:rPr lang="de-DE" dirty="0"/>
              <a:t>. Der Turngau HN bedankt sich bei Erik Eichinger für seinen großen Einsatz und gratuliert herzlich zu dieser verdienten Auszeichnung.</a:t>
            </a:r>
          </a:p>
        </p:txBody>
      </p:sp>
    </p:spTree>
    <p:extLst>
      <p:ext uri="{BB962C8B-B14F-4D97-AF65-F5344CB8AC3E}">
        <p14:creationId xmlns:p14="http://schemas.microsoft.com/office/powerpoint/2010/main" val="3895797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9EF802-06C4-0892-D390-E48C224411B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B63D04C-5BEB-A25A-F898-DFBACD35EA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27E158F0-431A-A445-0C89-C12633E9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8CB27B68-D8AD-445C-896C-796AD413E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E4D07FD-1B0D-E75E-7F9D-4731C2BB3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F033A74-96A1-88A2-74D2-4AB8660E5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D8416A7F-94E5-A8EA-263A-AD81193E131D}"/>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Öffnungszeiten Geschäftsstelle </a:t>
            </a:r>
          </a:p>
        </p:txBody>
      </p:sp>
      <p:pic>
        <p:nvPicPr>
          <p:cNvPr id="3" name="Grafik 2">
            <a:extLst>
              <a:ext uri="{FF2B5EF4-FFF2-40B4-BE49-F238E27FC236}">
                <a16:creationId xmlns:a16="http://schemas.microsoft.com/office/drawing/2014/main" id="{33A3CE74-0B50-8597-5805-05DA9EF27C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6139" y="1869276"/>
            <a:ext cx="4643474" cy="4710189"/>
          </a:xfrm>
          <a:prstGeom prst="rect">
            <a:avLst/>
          </a:prstGeom>
        </p:spPr>
      </p:pic>
      <p:sp>
        <p:nvSpPr>
          <p:cNvPr id="4" name="Textfeld 3">
            <a:extLst>
              <a:ext uri="{FF2B5EF4-FFF2-40B4-BE49-F238E27FC236}">
                <a16:creationId xmlns:a16="http://schemas.microsoft.com/office/drawing/2014/main" id="{CD8E97A2-D62D-5E44-8F1A-A9AB2661A0C6}"/>
              </a:ext>
            </a:extLst>
          </p:cNvPr>
          <p:cNvSpPr txBox="1"/>
          <p:nvPr/>
        </p:nvSpPr>
        <p:spPr>
          <a:xfrm>
            <a:off x="193041" y="1875968"/>
            <a:ext cx="6380480" cy="4678204"/>
          </a:xfrm>
          <a:prstGeom prst="rect">
            <a:avLst/>
          </a:prstGeom>
          <a:noFill/>
        </p:spPr>
        <p:txBody>
          <a:bodyPr wrap="square" rtlCol="0">
            <a:spAutoFit/>
          </a:bodyPr>
          <a:lstStyle/>
          <a:p>
            <a:r>
              <a:rPr lang="de-DE" sz="2000" b="1" dirty="0"/>
              <a:t>Der Turngau Heilbronn wünscht allen ein frohes Fest, erholsame Feiertage und einen guten Rutsch ins neue Jahr!</a:t>
            </a:r>
          </a:p>
          <a:p>
            <a:endParaRPr lang="de-DE" sz="2000" dirty="0"/>
          </a:p>
          <a:p>
            <a:r>
              <a:rPr lang="de-DE" sz="2000" dirty="0"/>
              <a:t>Die Geschäftsstelle des Turngau Heilbronn ist vom 23. Dezember 2025 bis 07. Januar 2026 per Mail erreichbar. Bitte beachten Sie, dass es durch die Feiertage zu späteren Antworten kommen kann.</a:t>
            </a:r>
          </a:p>
          <a:p>
            <a:endParaRPr lang="de-DE" sz="2000" dirty="0"/>
          </a:p>
          <a:p>
            <a:r>
              <a:rPr lang="de-DE" sz="2000" dirty="0"/>
              <a:t>Sollten Sie mit uns persönlich sprechen möchten, bitten wir um eine schriftliche Anfrage vorab per Mail. </a:t>
            </a:r>
          </a:p>
          <a:p>
            <a:endParaRPr lang="de-DE" sz="2000" dirty="0"/>
          </a:p>
          <a:p>
            <a:r>
              <a:rPr lang="de-DE" sz="2000" dirty="0"/>
              <a:t>Bis nächstes Jahr!</a:t>
            </a:r>
          </a:p>
          <a:p>
            <a:endParaRPr lang="de-DE" sz="2000" dirty="0"/>
          </a:p>
          <a:p>
            <a:endParaRPr lang="de-DE" dirty="0"/>
          </a:p>
        </p:txBody>
      </p:sp>
    </p:spTree>
    <p:extLst>
      <p:ext uri="{BB962C8B-B14F-4D97-AF65-F5344CB8AC3E}">
        <p14:creationId xmlns:p14="http://schemas.microsoft.com/office/powerpoint/2010/main" val="4288618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33" name="Rectangle 1032">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5716C36-2DB2-28E0-0719-1905D84CA22C}"/>
              </a:ext>
            </a:extLst>
          </p:cNvPr>
          <p:cNvSpPr>
            <a:spLocks noGrp="1"/>
          </p:cNvSpPr>
          <p:nvPr>
            <p:ph type="title"/>
          </p:nvPr>
        </p:nvSpPr>
        <p:spPr>
          <a:xfrm>
            <a:off x="578887" y="1102597"/>
            <a:ext cx="2878688" cy="2757975"/>
          </a:xfrm>
        </p:spPr>
        <p:txBody>
          <a:bodyPr vert="horz" lIns="91440" tIns="45720" rIns="91440" bIns="45720" rtlCol="0" anchor="t">
            <a:normAutofit/>
          </a:bodyPr>
          <a:lstStyle/>
          <a:p>
            <a:r>
              <a:rPr lang="en-US" sz="4000" dirty="0">
                <a:solidFill>
                  <a:srgbClr val="FFFFFF"/>
                </a:solidFill>
              </a:rPr>
              <a:t>Instagram-Account</a:t>
            </a:r>
          </a:p>
        </p:txBody>
      </p:sp>
      <p:sp>
        <p:nvSpPr>
          <p:cNvPr id="6" name="Textfeld 5">
            <a:extLst>
              <a:ext uri="{FF2B5EF4-FFF2-40B4-BE49-F238E27FC236}">
                <a16:creationId xmlns:a16="http://schemas.microsoft.com/office/drawing/2014/main" id="{517C40A1-6090-DE56-FD95-F71B51D2256F}"/>
              </a:ext>
            </a:extLst>
          </p:cNvPr>
          <p:cNvSpPr txBox="1"/>
          <p:nvPr/>
        </p:nvSpPr>
        <p:spPr>
          <a:xfrm>
            <a:off x="711853" y="3192682"/>
            <a:ext cx="2708196" cy="1097758"/>
          </a:xfrm>
          <a:prstGeom prst="rect">
            <a:avLst/>
          </a:prstGeom>
        </p:spPr>
        <p:txBody>
          <a:bodyPr vert="horz" lIns="91440" tIns="45720" rIns="91440" bIns="45720" rtlCol="0" anchor="b">
            <a:normAutofit/>
          </a:bodyPr>
          <a:lstStyle/>
          <a:p>
            <a:pPr>
              <a:lnSpc>
                <a:spcPct val="90000"/>
              </a:lnSpc>
              <a:spcBef>
                <a:spcPts val="1000"/>
              </a:spcBef>
            </a:pPr>
            <a:r>
              <a:rPr lang="en-US" sz="2000" b="1" dirty="0">
                <a:solidFill>
                  <a:srgbClr val="FFFFFF"/>
                </a:solidFill>
              </a:rPr>
              <a:t>DER TURNGAU HN WIEDER AUF INSTAGRAM</a:t>
            </a:r>
          </a:p>
        </p:txBody>
      </p:sp>
      <p:pic>
        <p:nvPicPr>
          <p:cNvPr id="1026" name="Picture 2" descr="Instagram Logo – PNG e Vetor – Download de Logo">
            <a:extLst>
              <a:ext uri="{FF2B5EF4-FFF2-40B4-BE49-F238E27FC236}">
                <a16:creationId xmlns:a16="http://schemas.microsoft.com/office/drawing/2014/main" id="{EE0C8CDA-D557-DABA-8AFB-93B8EAB762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9879" y="4709086"/>
            <a:ext cx="1787093" cy="1787093"/>
          </a:xfrm>
          <a:prstGeom prst="rect">
            <a:avLst/>
          </a:prstGeom>
          <a:noFill/>
          <a:extLst>
            <a:ext uri="{909E8E84-426E-40DD-AFC4-6F175D3DCCD1}">
              <a14:hiddenFill xmlns:a14="http://schemas.microsoft.com/office/drawing/2010/main">
                <a:solidFill>
                  <a:srgbClr val="FFFFFF"/>
                </a:solidFill>
              </a14:hiddenFill>
            </a:ext>
          </a:extLst>
        </p:spPr>
      </p:pic>
      <p:pic>
        <p:nvPicPr>
          <p:cNvPr id="5" name="Inhaltsplatzhalter 4" descr="Ein Bild, das Text, Screenshot, Kreis, Schrift enthält.&#10;&#10;Automatisch generierte Beschreibung">
            <a:extLst>
              <a:ext uri="{FF2B5EF4-FFF2-40B4-BE49-F238E27FC236}">
                <a16:creationId xmlns:a16="http://schemas.microsoft.com/office/drawing/2014/main" id="{5844182F-49E7-AD6A-E437-B731190A4D8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170514" y="3783479"/>
            <a:ext cx="2804153" cy="3074521"/>
          </a:xfrm>
          <a:prstGeom prst="rect">
            <a:avLst/>
          </a:prstGeom>
        </p:spPr>
      </p:pic>
      <p:sp>
        <p:nvSpPr>
          <p:cNvPr id="8" name="Textfeld 7">
            <a:extLst>
              <a:ext uri="{FF2B5EF4-FFF2-40B4-BE49-F238E27FC236}">
                <a16:creationId xmlns:a16="http://schemas.microsoft.com/office/drawing/2014/main" id="{BE1CDA9B-5721-4B47-BA99-7FE4E6CF159F}"/>
              </a:ext>
            </a:extLst>
          </p:cNvPr>
          <p:cNvSpPr txBox="1"/>
          <p:nvPr/>
        </p:nvSpPr>
        <p:spPr>
          <a:xfrm>
            <a:off x="2057399" y="4128451"/>
            <a:ext cx="6096000" cy="723275"/>
          </a:xfrm>
          <a:prstGeom prst="rect">
            <a:avLst/>
          </a:prstGeom>
          <a:noFill/>
        </p:spPr>
        <p:txBody>
          <a:bodyPr wrap="square">
            <a:spAutoFit/>
          </a:bodyPr>
          <a:lstStyle/>
          <a:p>
            <a:pPr>
              <a:spcAft>
                <a:spcPts val="600"/>
              </a:spcAft>
            </a:pPr>
            <a:r>
              <a:rPr lang="de-DE" dirty="0">
                <a:effectLst/>
                <a:latin typeface="Aptos" panose="020B0004020202020204" pitchFamily="34" charset="0"/>
                <a:ea typeface="Aptos" panose="020B0004020202020204" pitchFamily="34" charset="0"/>
                <a:cs typeface="Aptos" panose="020B0004020202020204" pitchFamily="34" charset="0"/>
              </a:rPr>
              <a:t> </a:t>
            </a:r>
          </a:p>
          <a:p>
            <a:pPr>
              <a:spcAft>
                <a:spcPts val="600"/>
              </a:spcAft>
            </a:pPr>
            <a:r>
              <a:rPr lang="de-DE" dirty="0">
                <a:effectLst/>
                <a:latin typeface="Aptos" panose="020B0004020202020204" pitchFamily="34" charset="0"/>
                <a:ea typeface="Aptos" panose="020B0004020202020204" pitchFamily="34" charset="0"/>
                <a:cs typeface="Aptos" panose="020B0004020202020204" pitchFamily="34" charset="0"/>
              </a:rPr>
              <a:t> </a:t>
            </a:r>
          </a:p>
        </p:txBody>
      </p:sp>
      <p:sp>
        <p:nvSpPr>
          <p:cNvPr id="10" name="Textfeld 9">
            <a:extLst>
              <a:ext uri="{FF2B5EF4-FFF2-40B4-BE49-F238E27FC236}">
                <a16:creationId xmlns:a16="http://schemas.microsoft.com/office/drawing/2014/main" id="{14108228-4F99-3F4F-5B9F-BCCD43A2D781}"/>
              </a:ext>
            </a:extLst>
          </p:cNvPr>
          <p:cNvSpPr txBox="1"/>
          <p:nvPr/>
        </p:nvSpPr>
        <p:spPr>
          <a:xfrm>
            <a:off x="2350075" y="283267"/>
            <a:ext cx="6096000" cy="369332"/>
          </a:xfrm>
          <a:prstGeom prst="rect">
            <a:avLst/>
          </a:prstGeom>
          <a:noFill/>
        </p:spPr>
        <p:txBody>
          <a:bodyPr wrap="square">
            <a:spAutoFit/>
          </a:bodyPr>
          <a:lstStyle/>
          <a:p>
            <a:pPr>
              <a:spcAft>
                <a:spcPts val="600"/>
              </a:spcAft>
            </a:pPr>
            <a:r>
              <a:rPr lang="de-DE">
                <a:effectLst/>
                <a:latin typeface="Aptos" panose="020B0004020202020204" pitchFamily="34" charset="0"/>
                <a:ea typeface="Aptos" panose="020B0004020202020204" pitchFamily="34" charset="0"/>
                <a:cs typeface="Aptos" panose="020B0004020202020204" pitchFamily="34" charset="0"/>
              </a:rPr>
              <a:t> </a:t>
            </a:r>
          </a:p>
        </p:txBody>
      </p:sp>
      <p:sp>
        <p:nvSpPr>
          <p:cNvPr id="12" name="Textfeld 11">
            <a:extLst>
              <a:ext uri="{FF2B5EF4-FFF2-40B4-BE49-F238E27FC236}">
                <a16:creationId xmlns:a16="http://schemas.microsoft.com/office/drawing/2014/main" id="{8A3D809E-05E7-1606-27CB-826457820D3C}"/>
              </a:ext>
            </a:extLst>
          </p:cNvPr>
          <p:cNvSpPr txBox="1"/>
          <p:nvPr/>
        </p:nvSpPr>
        <p:spPr>
          <a:xfrm>
            <a:off x="4154728" y="4352022"/>
            <a:ext cx="4701699" cy="1800493"/>
          </a:xfrm>
          <a:prstGeom prst="rect">
            <a:avLst/>
          </a:prstGeom>
          <a:noFill/>
        </p:spPr>
        <p:txBody>
          <a:bodyPr wrap="square" rtlCol="0">
            <a:spAutoFit/>
          </a:bodyPr>
          <a:lstStyle/>
          <a:p>
            <a:endParaRPr lang="de-DE" dirty="0"/>
          </a:p>
          <a:p>
            <a:endParaRPr lang="de-DE" dirty="0"/>
          </a:p>
          <a:p>
            <a:endParaRPr lang="de-DE" sz="1500" dirty="0"/>
          </a:p>
          <a:p>
            <a:r>
              <a:rPr lang="de-DE" sz="1500" dirty="0"/>
              <a:t>Ihr habt Lust diesen mitzugestalten? </a:t>
            </a:r>
          </a:p>
          <a:p>
            <a:r>
              <a:rPr lang="de-DE" sz="1500" dirty="0"/>
              <a:t>Dann sendet gerne Ideen, Vorschläge oder sonstiges per Instagram oder E-Mail (</a:t>
            </a:r>
            <a:r>
              <a:rPr lang="de-DE" sz="1500" dirty="0">
                <a:hlinkClick r:id="rId5"/>
              </a:rPr>
              <a:t>sally.burkhardt@turngau-heilbronn.de</a:t>
            </a:r>
            <a:r>
              <a:rPr lang="de-DE" sz="1500" dirty="0"/>
              <a:t>  ) </a:t>
            </a:r>
          </a:p>
        </p:txBody>
      </p:sp>
      <p:sp>
        <p:nvSpPr>
          <p:cNvPr id="13" name="Textfeld 12">
            <a:extLst>
              <a:ext uri="{FF2B5EF4-FFF2-40B4-BE49-F238E27FC236}">
                <a16:creationId xmlns:a16="http://schemas.microsoft.com/office/drawing/2014/main" id="{56A1F22A-B3D8-E0BF-9D1B-9667CCB32235}"/>
              </a:ext>
            </a:extLst>
          </p:cNvPr>
          <p:cNvSpPr txBox="1"/>
          <p:nvPr/>
        </p:nvSpPr>
        <p:spPr>
          <a:xfrm>
            <a:off x="9326041" y="3443836"/>
            <a:ext cx="4040744" cy="369332"/>
          </a:xfrm>
          <a:prstGeom prst="rect">
            <a:avLst/>
          </a:prstGeom>
          <a:noFill/>
        </p:spPr>
        <p:txBody>
          <a:bodyPr wrap="square" rtlCol="0">
            <a:spAutoFit/>
          </a:bodyPr>
          <a:lstStyle/>
          <a:p>
            <a:r>
              <a:rPr lang="de-DE" dirty="0"/>
              <a:t>HIER IST DER LINK:</a:t>
            </a:r>
          </a:p>
        </p:txBody>
      </p:sp>
      <p:pic>
        <p:nvPicPr>
          <p:cNvPr id="15" name="Grafik 14" descr="Ein Bild, das Text, Tanz, Screenshot, Grafikdesign enthält.&#10;&#10;Automatisch generierte Beschreibung">
            <a:extLst>
              <a:ext uri="{FF2B5EF4-FFF2-40B4-BE49-F238E27FC236}">
                <a16:creationId xmlns:a16="http://schemas.microsoft.com/office/drawing/2014/main" id="{665B39D5-3F37-423E-BAFE-23A733116D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83345" y="304800"/>
            <a:ext cx="2559539" cy="2487897"/>
          </a:xfrm>
          <a:prstGeom prst="rect">
            <a:avLst/>
          </a:prstGeom>
        </p:spPr>
      </p:pic>
      <p:sp>
        <p:nvSpPr>
          <p:cNvPr id="17" name="Rectangle 3">
            <a:extLst>
              <a:ext uri="{FF2B5EF4-FFF2-40B4-BE49-F238E27FC236}">
                <a16:creationId xmlns:a16="http://schemas.microsoft.com/office/drawing/2014/main" id="{47044413-8E65-58B3-7493-956BAB7E3FC2}"/>
              </a:ext>
            </a:extLst>
          </p:cNvPr>
          <p:cNvSpPr>
            <a:spLocks noChangeArrowheads="1"/>
          </p:cNvSpPr>
          <p:nvPr/>
        </p:nvSpPr>
        <p:spPr bwMode="auto">
          <a:xfrm>
            <a:off x="4121361" y="796423"/>
            <a:ext cx="5130589" cy="406265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500" b="1" i="0" u="none" strike="noStrike" cap="none" normalizeH="0" baseline="0" dirty="0">
                <a:ln>
                  <a:noFill/>
                </a:ln>
                <a:solidFill>
                  <a:schemeClr val="tx1"/>
                </a:solidFill>
                <a:effectLst/>
                <a:latin typeface="+mn-lt"/>
              </a:rPr>
              <a:t>Insta checken – Turngau entdecken</a:t>
            </a:r>
            <a:br>
              <a:rPr kumimoji="0" lang="de-DE" altLang="de-DE" sz="1500" b="0" i="0" u="none" strike="noStrike" cap="none" normalizeH="0" baseline="0" dirty="0">
                <a:ln>
                  <a:noFill/>
                </a:ln>
                <a:solidFill>
                  <a:schemeClr val="tx1"/>
                </a:solidFill>
                <a:effectLst/>
                <a:latin typeface="+mn-lt"/>
              </a:rPr>
            </a:br>
            <a:br>
              <a:rPr kumimoji="0" lang="de-DE" altLang="de-DE" sz="1500" b="0" i="0" u="none" strike="noStrike" cap="none" normalizeH="0" baseline="0" dirty="0">
                <a:ln>
                  <a:noFill/>
                </a:ln>
                <a:solidFill>
                  <a:schemeClr val="tx1"/>
                </a:solidFill>
                <a:effectLst/>
                <a:latin typeface="+mn-lt"/>
              </a:rPr>
            </a:br>
            <a:r>
              <a:rPr kumimoji="0" lang="de-DE" altLang="de-DE" sz="1500" b="0" i="0" u="none" strike="noStrike" cap="none" normalizeH="0" baseline="0" dirty="0">
                <a:ln>
                  <a:noFill/>
                </a:ln>
                <a:solidFill>
                  <a:srgbClr val="000000"/>
                </a:solidFill>
                <a:effectLst/>
                <a:latin typeface="+mn-lt"/>
              </a:rPr>
              <a:t>Entdecke die Welt des Turnens und der Gemeinschaft mit dem Turngau Heilbronn! </a:t>
            </a:r>
            <a:r>
              <a:rPr kumimoji="0" lang="de-DE" altLang="de-DE" sz="1500" b="0" i="0" u="none" strike="noStrike" cap="none" normalizeH="0" baseline="0" dirty="0">
                <a:ln>
                  <a:noFill/>
                </a:ln>
                <a:solidFill>
                  <a:schemeClr val="tx1"/>
                </a:solidFill>
                <a:effectLst/>
                <a:latin typeface="+mn-lt"/>
              </a:rPr>
              <a:t>              </a:t>
            </a:r>
            <a:br>
              <a:rPr kumimoji="0" lang="de-DE" altLang="de-DE" sz="1500" b="0" i="0" u="none" strike="noStrike" cap="none" normalizeH="0" baseline="0" dirty="0">
                <a:ln>
                  <a:noFill/>
                </a:ln>
                <a:solidFill>
                  <a:schemeClr val="tx1"/>
                </a:solidFill>
                <a:effectLst/>
                <a:latin typeface="+mn-lt"/>
              </a:rPr>
            </a:br>
            <a:br>
              <a:rPr kumimoji="0" lang="de-DE" altLang="de-DE" sz="1500" b="0" i="0" u="none" strike="noStrike" cap="none" normalizeH="0" baseline="0" dirty="0">
                <a:ln>
                  <a:noFill/>
                </a:ln>
                <a:solidFill>
                  <a:schemeClr val="tx1"/>
                </a:solidFill>
                <a:effectLst/>
                <a:latin typeface="+mn-lt"/>
              </a:rPr>
            </a:br>
            <a:r>
              <a:rPr kumimoji="0" lang="de-DE" altLang="de-DE" sz="1500" b="0" i="0" u="none" strike="noStrike" cap="none" normalizeH="0" baseline="0" dirty="0">
                <a:ln>
                  <a:noFill/>
                </a:ln>
                <a:solidFill>
                  <a:srgbClr val="000000"/>
                </a:solidFill>
                <a:effectLst/>
                <a:latin typeface="+mn-lt"/>
              </a:rPr>
              <a:t>Was dich erwartet:</a:t>
            </a:r>
            <a:br>
              <a:rPr kumimoji="0" lang="de-DE" altLang="de-DE" sz="1500" b="0" i="0" u="none" strike="noStrike" cap="none" normalizeH="0" baseline="0" dirty="0">
                <a:ln>
                  <a:noFill/>
                </a:ln>
                <a:solidFill>
                  <a:schemeClr val="tx1"/>
                </a:solidFill>
                <a:effectLst/>
                <a:latin typeface="+mn-lt"/>
              </a:rPr>
            </a:br>
            <a:r>
              <a:rPr kumimoji="0" lang="de-DE" altLang="de-DE" sz="1500" b="0" i="0" u="none" strike="noStrike" cap="none" normalizeH="0" baseline="0" dirty="0">
                <a:ln>
                  <a:noFill/>
                </a:ln>
                <a:solidFill>
                  <a:srgbClr val="000000"/>
                </a:solidFill>
                <a:effectLst/>
                <a:latin typeface="+mn-lt"/>
              </a:rPr>
              <a:t>- Spannende Einblicke in unsere Präsidiumssitzungen und Veranstaltungen </a:t>
            </a:r>
            <a:r>
              <a:rPr kumimoji="0" lang="de-DE" altLang="de-DE" sz="1500" b="0" i="0" u="none" strike="noStrike" cap="none" normalizeH="0" baseline="0" dirty="0">
                <a:ln>
                  <a:noFill/>
                </a:ln>
                <a:solidFill>
                  <a:schemeClr val="tx1"/>
                </a:solidFill>
                <a:effectLst/>
                <a:latin typeface="+mn-lt"/>
              </a:rPr>
              <a:t>       </a:t>
            </a:r>
            <a:br>
              <a:rPr kumimoji="0" lang="de-DE" altLang="de-DE" sz="1500" b="0" i="0" u="none" strike="noStrike" cap="none" normalizeH="0" baseline="0" dirty="0">
                <a:ln>
                  <a:noFill/>
                </a:ln>
                <a:solidFill>
                  <a:schemeClr val="tx1"/>
                </a:solidFill>
                <a:effectLst/>
                <a:latin typeface="+mn-lt"/>
              </a:rPr>
            </a:br>
            <a:r>
              <a:rPr kumimoji="0" lang="de-DE" altLang="de-DE" sz="1500" b="0" i="0" u="none" strike="noStrike" cap="none" normalizeH="0" baseline="0" dirty="0">
                <a:ln>
                  <a:noFill/>
                </a:ln>
                <a:solidFill>
                  <a:srgbClr val="000000"/>
                </a:solidFill>
                <a:effectLst/>
                <a:latin typeface="+mn-lt"/>
              </a:rPr>
              <a:t>- Inspirierende Geschichten unserer talentierten Turnerinnen und Turner </a:t>
            </a:r>
            <a:r>
              <a:rPr kumimoji="0" lang="de-DE" altLang="de-DE" sz="1500" b="0" i="0" u="none" strike="noStrike" cap="none" normalizeH="0" baseline="0" dirty="0">
                <a:ln>
                  <a:noFill/>
                </a:ln>
                <a:solidFill>
                  <a:schemeClr val="tx1"/>
                </a:solidFill>
                <a:effectLst/>
                <a:latin typeface="+mn-lt"/>
              </a:rPr>
              <a:t>       </a:t>
            </a:r>
            <a:br>
              <a:rPr kumimoji="0" lang="de-DE" altLang="de-DE" sz="1500" b="0" i="0" u="none" strike="noStrike" cap="none" normalizeH="0" baseline="0" dirty="0">
                <a:ln>
                  <a:noFill/>
                </a:ln>
                <a:solidFill>
                  <a:schemeClr val="tx1"/>
                </a:solidFill>
                <a:effectLst/>
                <a:latin typeface="+mn-lt"/>
              </a:rPr>
            </a:br>
            <a:r>
              <a:rPr kumimoji="0" lang="de-DE" altLang="de-DE" sz="1500" b="0" i="0" u="none" strike="noStrike" cap="none" normalizeH="0" baseline="0" dirty="0">
                <a:ln>
                  <a:noFill/>
                </a:ln>
                <a:solidFill>
                  <a:srgbClr val="000000"/>
                </a:solidFill>
                <a:effectLst/>
                <a:latin typeface="+mn-lt"/>
              </a:rPr>
              <a:t>- Aktuelle Neuigkeiten und Events </a:t>
            </a:r>
            <a:r>
              <a:rPr kumimoji="0" lang="de-DE" altLang="de-DE" sz="1500" b="0" i="0" u="none" strike="noStrike" cap="none" normalizeH="0" baseline="0" dirty="0">
                <a:ln>
                  <a:noFill/>
                </a:ln>
                <a:solidFill>
                  <a:schemeClr val="tx1"/>
                </a:solidFill>
                <a:effectLst/>
                <a:latin typeface="+mn-lt"/>
              </a:rPr>
              <a:t>             </a:t>
            </a:r>
            <a:br>
              <a:rPr kumimoji="0" lang="de-DE" altLang="de-DE" sz="1500" b="0" i="0" u="none" strike="noStrike" cap="none" normalizeH="0" baseline="0" dirty="0">
                <a:ln>
                  <a:noFill/>
                </a:ln>
                <a:solidFill>
                  <a:schemeClr val="tx1"/>
                </a:solidFill>
                <a:effectLst/>
                <a:latin typeface="+mn-lt"/>
              </a:rPr>
            </a:br>
            <a:r>
              <a:rPr kumimoji="0" lang="de-DE" altLang="de-DE" sz="1500" b="0" i="0" u="none" strike="noStrike" cap="none" normalizeH="0" baseline="0" dirty="0">
                <a:ln>
                  <a:noFill/>
                </a:ln>
                <a:solidFill>
                  <a:srgbClr val="000000"/>
                </a:solidFill>
                <a:effectLst/>
                <a:latin typeface="+mn-lt"/>
              </a:rPr>
              <a:t>- Einblicke hinter die Kulissen und vieles mehr! </a:t>
            </a:r>
            <a:r>
              <a:rPr kumimoji="0" lang="de-DE" altLang="de-DE" sz="1500" b="0" i="0" u="none" strike="noStrike" cap="none" normalizeH="0" baseline="0" dirty="0">
                <a:ln>
                  <a:noFill/>
                </a:ln>
                <a:solidFill>
                  <a:schemeClr val="tx1"/>
                </a:solidFill>
                <a:effectLst/>
                <a:latin typeface="+mn-lt"/>
              </a:rPr>
              <a:t>       </a:t>
            </a:r>
            <a:br>
              <a:rPr kumimoji="0" lang="de-DE" altLang="de-DE" sz="1500" b="0" i="0" u="none" strike="noStrike" cap="none" normalizeH="0" baseline="0" dirty="0">
                <a:ln>
                  <a:noFill/>
                </a:ln>
                <a:solidFill>
                  <a:schemeClr val="tx1"/>
                </a:solidFill>
                <a:effectLst/>
                <a:latin typeface="+mn-lt"/>
              </a:rPr>
            </a:br>
            <a:endParaRPr lang="de-DE" altLang="de-DE" sz="1500" dirty="0">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500" b="0" i="0" u="none" strike="noStrike" cap="none" normalizeH="0" baseline="0" dirty="0">
                <a:ln>
                  <a:noFill/>
                </a:ln>
                <a:solidFill>
                  <a:schemeClr val="tx1"/>
                </a:solidFill>
                <a:effectLst/>
                <a:latin typeface="+mn-lt"/>
              </a:rPr>
              <a:t>    </a:t>
            </a:r>
            <a:br>
              <a:rPr kumimoji="0" lang="de-DE" altLang="de-DE" sz="1500" b="0" i="0" u="none" strike="noStrike" cap="none" normalizeH="0" baseline="0" dirty="0">
                <a:ln>
                  <a:noFill/>
                </a:ln>
                <a:solidFill>
                  <a:schemeClr val="tx1"/>
                </a:solidFill>
                <a:effectLst/>
                <a:latin typeface="+mn-lt"/>
              </a:rPr>
            </a:br>
            <a:endParaRPr lang="de-DE" altLang="de-DE" sz="1500" dirty="0">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0000"/>
                </a:solidFill>
                <a:effectLst/>
                <a:latin typeface="+mn-lt"/>
              </a:rPr>
              <a:t>Folge uns jetzt und sei </a:t>
            </a:r>
            <a:r>
              <a:rPr lang="de-DE" altLang="de-DE" sz="1500" dirty="0">
                <a:solidFill>
                  <a:srgbClr val="000000"/>
                </a:solidFill>
                <a:latin typeface="+mn-lt"/>
              </a:rPr>
              <a:t>immer Up-</a:t>
            </a:r>
            <a:r>
              <a:rPr lang="de-DE" altLang="de-DE" sz="1500" dirty="0" err="1">
                <a:solidFill>
                  <a:srgbClr val="000000"/>
                </a:solidFill>
                <a:latin typeface="+mn-lt"/>
              </a:rPr>
              <a:t>to</a:t>
            </a:r>
            <a:r>
              <a:rPr lang="de-DE" altLang="de-DE" sz="1500" dirty="0">
                <a:solidFill>
                  <a:srgbClr val="000000"/>
                </a:solidFill>
                <a:latin typeface="+mn-lt"/>
              </a:rPr>
              <a:t>-Date!</a:t>
            </a:r>
            <a:br>
              <a:rPr kumimoji="0" lang="de-DE" altLang="de-DE" sz="400" b="0" i="0" u="none" strike="noStrike" cap="none" normalizeH="0" baseline="0" dirty="0">
                <a:ln>
                  <a:noFill/>
                </a:ln>
                <a:solidFill>
                  <a:schemeClr val="tx1"/>
                </a:solidFill>
                <a:effectLst/>
              </a:rPr>
            </a:b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18" name="AutoShape 4" descr="🌟">
            <a:extLst>
              <a:ext uri="{FF2B5EF4-FFF2-40B4-BE49-F238E27FC236}">
                <a16:creationId xmlns:a16="http://schemas.microsoft.com/office/drawing/2014/main" id="{EC99ABF7-4D1A-4566-C1E2-0B82BB290C25}"/>
              </a:ext>
            </a:extLst>
          </p:cNvPr>
          <p:cNvSpPr>
            <a:spLocks noChangeAspect="1" noChangeArrowheads="1"/>
          </p:cNvSpPr>
          <p:nvPr/>
        </p:nvSpPr>
        <p:spPr bwMode="auto">
          <a:xfrm>
            <a:off x="1589088" y="-2133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 name="AutoShape 5" descr="🏅">
            <a:extLst>
              <a:ext uri="{FF2B5EF4-FFF2-40B4-BE49-F238E27FC236}">
                <a16:creationId xmlns:a16="http://schemas.microsoft.com/office/drawing/2014/main" id="{F2875B1F-CB60-468E-7F59-D57772C8014E}"/>
              </a:ext>
            </a:extLst>
          </p:cNvPr>
          <p:cNvSpPr>
            <a:spLocks noChangeAspect="1" noChangeArrowheads="1"/>
          </p:cNvSpPr>
          <p:nvPr/>
        </p:nvSpPr>
        <p:spPr bwMode="auto">
          <a:xfrm>
            <a:off x="5187950" y="-1570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AutoShape 6" descr="✨">
            <a:extLst>
              <a:ext uri="{FF2B5EF4-FFF2-40B4-BE49-F238E27FC236}">
                <a16:creationId xmlns:a16="http://schemas.microsoft.com/office/drawing/2014/main" id="{D4285D01-E359-1086-FD53-2066AEE20509}"/>
              </a:ext>
            </a:extLst>
          </p:cNvPr>
          <p:cNvSpPr>
            <a:spLocks noChangeAspect="1" noChangeArrowheads="1"/>
          </p:cNvSpPr>
          <p:nvPr/>
        </p:nvSpPr>
        <p:spPr bwMode="auto">
          <a:xfrm>
            <a:off x="5648325" y="-1570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 name="AutoShape 7" descr="👉">
            <a:extLst>
              <a:ext uri="{FF2B5EF4-FFF2-40B4-BE49-F238E27FC236}">
                <a16:creationId xmlns:a16="http://schemas.microsoft.com/office/drawing/2014/main" id="{88CAF666-866D-5219-F7FD-70B485FF0979}"/>
              </a:ext>
            </a:extLst>
          </p:cNvPr>
          <p:cNvSpPr>
            <a:spLocks noChangeAspect="1" noChangeArrowheads="1"/>
          </p:cNvSpPr>
          <p:nvPr/>
        </p:nvSpPr>
        <p:spPr bwMode="auto">
          <a:xfrm>
            <a:off x="127000" y="-10064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 name="AutoShape 8" descr="🏋️‍♀️">
            <a:extLst>
              <a:ext uri="{FF2B5EF4-FFF2-40B4-BE49-F238E27FC236}">
                <a16:creationId xmlns:a16="http://schemas.microsoft.com/office/drawing/2014/main" id="{476550C4-6EDC-09FF-2265-00A654846E52}"/>
              </a:ext>
            </a:extLst>
          </p:cNvPr>
          <p:cNvSpPr>
            <a:spLocks noChangeAspect="1" noChangeArrowheads="1"/>
          </p:cNvSpPr>
          <p:nvPr/>
        </p:nvSpPr>
        <p:spPr bwMode="auto">
          <a:xfrm>
            <a:off x="3954463" y="-7159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 name="AutoShape 9" descr="🤸‍♂️">
            <a:extLst>
              <a:ext uri="{FF2B5EF4-FFF2-40B4-BE49-F238E27FC236}">
                <a16:creationId xmlns:a16="http://schemas.microsoft.com/office/drawing/2014/main" id="{A21CFBF4-C1F0-4640-3E4A-E9CDBA524DEF}"/>
              </a:ext>
            </a:extLst>
          </p:cNvPr>
          <p:cNvSpPr>
            <a:spLocks noChangeAspect="1" noChangeArrowheads="1"/>
          </p:cNvSpPr>
          <p:nvPr/>
        </p:nvSpPr>
        <p:spPr bwMode="auto">
          <a:xfrm>
            <a:off x="4564063" y="-427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 name="AutoShape 10" descr="🗓️">
            <a:extLst>
              <a:ext uri="{FF2B5EF4-FFF2-40B4-BE49-F238E27FC236}">
                <a16:creationId xmlns:a16="http://schemas.microsoft.com/office/drawing/2014/main" id="{D2DF5FD1-2C5B-00D6-82CE-FD81A8ABAD38}"/>
              </a:ext>
            </a:extLst>
          </p:cNvPr>
          <p:cNvSpPr>
            <a:spLocks noChangeAspect="1" noChangeArrowheads="1"/>
          </p:cNvSpPr>
          <p:nvPr/>
        </p:nvSpPr>
        <p:spPr bwMode="auto">
          <a:xfrm>
            <a:off x="2155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AutoShape 11" descr="💪">
            <a:extLst>
              <a:ext uri="{FF2B5EF4-FFF2-40B4-BE49-F238E27FC236}">
                <a16:creationId xmlns:a16="http://schemas.microsoft.com/office/drawing/2014/main" id="{7F08487B-5B6F-5E04-B837-B4E83D9B8E0B}"/>
              </a:ext>
            </a:extLst>
          </p:cNvPr>
          <p:cNvSpPr>
            <a:spLocks noChangeAspect="1" noChangeArrowheads="1"/>
          </p:cNvSpPr>
          <p:nvPr/>
        </p:nvSpPr>
        <p:spPr bwMode="auto">
          <a:xfrm>
            <a:off x="2700338"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 name="AutoShape 12" descr="🎉">
            <a:extLst>
              <a:ext uri="{FF2B5EF4-FFF2-40B4-BE49-F238E27FC236}">
                <a16:creationId xmlns:a16="http://schemas.microsoft.com/office/drawing/2014/main" id="{CA3D8F11-B2A6-B8F4-6016-33F5CFFDB405}"/>
              </a:ext>
            </a:extLst>
          </p:cNvPr>
          <p:cNvSpPr>
            <a:spLocks noChangeAspect="1" noChangeArrowheads="1"/>
          </p:cNvSpPr>
          <p:nvPr/>
        </p:nvSpPr>
        <p:spPr bwMode="auto">
          <a:xfrm>
            <a:off x="2940050" y="4413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 name="AutoShape 13" descr="📸">
            <a:extLst>
              <a:ext uri="{FF2B5EF4-FFF2-40B4-BE49-F238E27FC236}">
                <a16:creationId xmlns:a16="http://schemas.microsoft.com/office/drawing/2014/main" id="{19C7EA44-E2E3-26B3-007F-07A24EC17E67}"/>
              </a:ext>
            </a:extLst>
          </p:cNvPr>
          <p:cNvSpPr>
            <a:spLocks noChangeAspect="1" noChangeArrowheads="1"/>
          </p:cNvSpPr>
          <p:nvPr/>
        </p:nvSpPr>
        <p:spPr bwMode="auto">
          <a:xfrm>
            <a:off x="127000" y="10064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 name="AutoShape 14" descr="❤️">
            <a:extLst>
              <a:ext uri="{FF2B5EF4-FFF2-40B4-BE49-F238E27FC236}">
                <a16:creationId xmlns:a16="http://schemas.microsoft.com/office/drawing/2014/main" id="{BA5FD362-AEE2-9ABA-D343-B073B691E496}"/>
              </a:ext>
            </a:extLst>
          </p:cNvPr>
          <p:cNvSpPr>
            <a:spLocks noChangeAspect="1" noChangeArrowheads="1"/>
          </p:cNvSpPr>
          <p:nvPr/>
        </p:nvSpPr>
        <p:spPr bwMode="auto">
          <a:xfrm>
            <a:off x="11596688" y="10064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 name="AutoShape 15" descr="🔗">
            <a:extLst>
              <a:ext uri="{FF2B5EF4-FFF2-40B4-BE49-F238E27FC236}">
                <a16:creationId xmlns:a16="http://schemas.microsoft.com/office/drawing/2014/main" id="{29F67358-218B-55E8-D645-9DA4C3F3629A}"/>
              </a:ext>
            </a:extLst>
          </p:cNvPr>
          <p:cNvSpPr>
            <a:spLocks noChangeAspect="1" noChangeArrowheads="1"/>
          </p:cNvSpPr>
          <p:nvPr/>
        </p:nvSpPr>
        <p:spPr bwMode="auto">
          <a:xfrm>
            <a:off x="127000" y="1570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82588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F133E6A-04BA-1F84-4043-7EBC43EEF379}"/>
              </a:ext>
            </a:extLst>
          </p:cNvPr>
          <p:cNvSpPr>
            <a:spLocks noGrp="1"/>
          </p:cNvSpPr>
          <p:nvPr>
            <p:ph type="title"/>
          </p:nvPr>
        </p:nvSpPr>
        <p:spPr>
          <a:xfrm>
            <a:off x="466722" y="586855"/>
            <a:ext cx="3201366" cy="3387497"/>
          </a:xfrm>
        </p:spPr>
        <p:txBody>
          <a:bodyPr anchor="b">
            <a:normAutofit/>
          </a:bodyPr>
          <a:lstStyle/>
          <a:p>
            <a:pPr algn="r"/>
            <a:r>
              <a:rPr lang="de-DE" sz="4000" b="1" dirty="0">
                <a:solidFill>
                  <a:srgbClr val="FFFFFF"/>
                </a:solidFill>
              </a:rPr>
              <a:t>AGENDA</a:t>
            </a:r>
          </a:p>
        </p:txBody>
      </p:sp>
      <p:sp>
        <p:nvSpPr>
          <p:cNvPr id="3" name="Inhaltsplatzhalter 2">
            <a:extLst>
              <a:ext uri="{FF2B5EF4-FFF2-40B4-BE49-F238E27FC236}">
                <a16:creationId xmlns:a16="http://schemas.microsoft.com/office/drawing/2014/main" id="{814908AD-DC1B-5CA7-516A-AB9C1EFCD7CD}"/>
              </a:ext>
            </a:extLst>
          </p:cNvPr>
          <p:cNvSpPr>
            <a:spLocks noGrp="1"/>
          </p:cNvSpPr>
          <p:nvPr>
            <p:ph idx="1"/>
          </p:nvPr>
        </p:nvSpPr>
        <p:spPr>
          <a:xfrm>
            <a:off x="4250556" y="308465"/>
            <a:ext cx="7124346" cy="7331773"/>
          </a:xfrm>
        </p:spPr>
        <p:txBody>
          <a:bodyPr anchor="ctr">
            <a:normAutofit/>
          </a:bodyPr>
          <a:lstStyle/>
          <a:p>
            <a:r>
              <a:rPr lang="de-DE" sz="2400" b="1" dirty="0"/>
              <a:t>Grußwort</a:t>
            </a:r>
          </a:p>
          <a:p>
            <a:r>
              <a:rPr lang="de-DE" sz="2400" b="1" dirty="0"/>
              <a:t>Seniorenausflug 2025</a:t>
            </a:r>
          </a:p>
          <a:p>
            <a:r>
              <a:rPr lang="de-DE" sz="2400" b="1" dirty="0"/>
              <a:t>Rope </a:t>
            </a:r>
            <a:r>
              <a:rPr lang="de-DE" sz="2400" b="1" dirty="0" err="1"/>
              <a:t>Skipping</a:t>
            </a:r>
            <a:r>
              <a:rPr lang="de-DE" sz="2400" b="1" dirty="0"/>
              <a:t> Gaumeisterschaften in Betzingen</a:t>
            </a:r>
          </a:p>
          <a:p>
            <a:r>
              <a:rPr lang="de-DE" sz="2400" b="1" dirty="0"/>
              <a:t>Kampfrichterausbildung weiblich</a:t>
            </a:r>
          </a:p>
          <a:p>
            <a:r>
              <a:rPr lang="de-DE" sz="2400" b="1" dirty="0" err="1"/>
              <a:t>TurnGala</a:t>
            </a:r>
            <a:r>
              <a:rPr lang="de-DE" sz="2400" b="1" dirty="0"/>
              <a:t> 2026</a:t>
            </a:r>
          </a:p>
          <a:p>
            <a:r>
              <a:rPr lang="de-DE" sz="2400" b="1" dirty="0"/>
              <a:t>Termine 2026</a:t>
            </a:r>
          </a:p>
          <a:p>
            <a:r>
              <a:rPr lang="de-DE" sz="2400" b="1" dirty="0"/>
              <a:t>Infotermin Landeskinderturnfest Online</a:t>
            </a:r>
          </a:p>
          <a:p>
            <a:r>
              <a:rPr lang="de-DE" sz="2400" b="1" dirty="0"/>
              <a:t>Heilbronner Turntag</a:t>
            </a:r>
          </a:p>
          <a:p>
            <a:r>
              <a:rPr lang="de-DE" sz="2400" b="1" dirty="0"/>
              <a:t>Ehrungen</a:t>
            </a:r>
          </a:p>
          <a:p>
            <a:r>
              <a:rPr lang="de-DE" sz="2400" b="1" dirty="0"/>
              <a:t>Öffnungszeiten Geschäftsstelle Turngau Heilbronn</a:t>
            </a:r>
          </a:p>
          <a:p>
            <a:r>
              <a:rPr lang="de-DE" sz="2400" b="1" dirty="0"/>
              <a:t>Instagram-Account</a:t>
            </a:r>
          </a:p>
          <a:p>
            <a:endParaRPr lang="de-DE" sz="2400" b="1" dirty="0"/>
          </a:p>
          <a:p>
            <a:endParaRPr lang="de-DE" sz="2400" b="1" dirty="0"/>
          </a:p>
          <a:p>
            <a:endParaRPr lang="de-DE" sz="2000" dirty="0"/>
          </a:p>
        </p:txBody>
      </p:sp>
    </p:spTree>
    <p:extLst>
      <p:ext uri="{BB962C8B-B14F-4D97-AF65-F5344CB8AC3E}">
        <p14:creationId xmlns:p14="http://schemas.microsoft.com/office/powerpoint/2010/main" val="605090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97001A-6B31-CD75-3C71-7C546F834B0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5253557-2560-4CE2-6BE6-271561B60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746D3855-7DF6-91F7-340C-0730B74B1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CAD5F056-A80A-78A1-D407-A8933ADE9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B23ECA3-E88C-78EA-C98B-6FE504768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3BC6674-6897-906D-CDD5-D7FD8B602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28E2EE85-02A8-6D59-CE45-CDC4137D5BFD}"/>
              </a:ext>
            </a:extLst>
          </p:cNvPr>
          <p:cNvSpPr>
            <a:spLocks noGrp="1"/>
          </p:cNvSpPr>
          <p:nvPr>
            <p:ph type="title"/>
          </p:nvPr>
        </p:nvSpPr>
        <p:spPr>
          <a:xfrm>
            <a:off x="596899" y="278535"/>
            <a:ext cx="9895951" cy="1033669"/>
          </a:xfrm>
        </p:spPr>
        <p:txBody>
          <a:bodyPr>
            <a:normAutofit/>
          </a:bodyPr>
          <a:lstStyle/>
          <a:p>
            <a:r>
              <a:rPr lang="de-DE" sz="4000" b="1">
                <a:solidFill>
                  <a:srgbClr val="FFFFFF"/>
                </a:solidFill>
              </a:rPr>
              <a:t>Grußwort</a:t>
            </a:r>
            <a:endParaRPr lang="de-DE" sz="4000" b="1" dirty="0">
              <a:solidFill>
                <a:srgbClr val="FFFFFF"/>
              </a:solidFill>
            </a:endParaRPr>
          </a:p>
        </p:txBody>
      </p:sp>
      <p:sp>
        <p:nvSpPr>
          <p:cNvPr id="3" name="Inhaltsplatzhalter 2">
            <a:extLst>
              <a:ext uri="{FF2B5EF4-FFF2-40B4-BE49-F238E27FC236}">
                <a16:creationId xmlns:a16="http://schemas.microsoft.com/office/drawing/2014/main" id="{A31A275F-4F20-D245-745F-E1E6131B2D83}"/>
              </a:ext>
            </a:extLst>
          </p:cNvPr>
          <p:cNvSpPr>
            <a:spLocks noGrp="1"/>
          </p:cNvSpPr>
          <p:nvPr>
            <p:ph idx="1"/>
          </p:nvPr>
        </p:nvSpPr>
        <p:spPr>
          <a:xfrm>
            <a:off x="158659" y="1713342"/>
            <a:ext cx="8963040" cy="5376478"/>
          </a:xfrm>
        </p:spPr>
        <p:txBody>
          <a:bodyPr anchor="ctr">
            <a:normAutofit fontScale="47500" lnSpcReduction="20000"/>
          </a:bodyPr>
          <a:lstStyle/>
          <a:p>
            <a:pPr marL="0" indent="0">
              <a:buNone/>
            </a:pPr>
            <a:r>
              <a:rPr lang="de-DE" sz="3200" dirty="0"/>
              <a:t>Liebe Mitglieder des Turngau Heilbronn, liebe Freundinnen und Freunde des Sports,</a:t>
            </a:r>
          </a:p>
          <a:p>
            <a:pPr marL="0" indent="0">
              <a:buNone/>
            </a:pPr>
            <a:r>
              <a:rPr lang="de-DE" sz="3200" dirty="0"/>
              <a:t>ein bewegtes und rundum erfolgreiches Jahr liegt hinter uns – ein Jahr, das einmal mehr gezeigt hat, wie vielfältig, engagiert und lebendig unsere Turngemeinschaft ist. Besonders stolz erfüllen uns die herausragenden Leistungen unserer Sportlerinnen und Sportler: Noch nie zuvor waren so viele Mannschaften aus dem Turngau Heilbronn in der STB-Turn-Liga vertreten wie in diesem Jahr. Dieser Rekord spiegelt den starken Zusammenhalt unserer Vereine und das enorme Engagement aller Trainerinnen, Trainer und Aktiven wider.</a:t>
            </a:r>
          </a:p>
          <a:p>
            <a:pPr marL="0" indent="0">
              <a:buNone/>
            </a:pPr>
            <a:r>
              <a:rPr lang="de-DE" sz="3200" dirty="0"/>
              <a:t>Ein besonderer Höhepunkt war die Teilnahme unserer Rope-Skipping-Athletinnen bei der Weltmeisterschaft in Japan – ein beeindruckender Erfolg, der weit über die Region hinausstrahlt. Ebenso erfreulich war die Wiederkehr eines echten Traditionsereignisses: Erneut konnten wir ein Gaukinderturnfest feiern und damit unseren jüngsten Turnerinnen und Turnern einen unvergesslichen Tag voller Bewegung, Freude und Gemeinschaft schenken.</a:t>
            </a:r>
          </a:p>
          <a:p>
            <a:pPr marL="0" indent="0">
              <a:buNone/>
            </a:pPr>
            <a:r>
              <a:rPr lang="de-DE" sz="3200" dirty="0"/>
              <a:t>Auch unsere Showformate, die </a:t>
            </a:r>
            <a:r>
              <a:rPr lang="de-DE" sz="3200" b="1" dirty="0"/>
              <a:t>Showbühne</a:t>
            </a:r>
            <a:r>
              <a:rPr lang="de-DE" sz="3200" dirty="0"/>
              <a:t> und die </a:t>
            </a:r>
            <a:r>
              <a:rPr lang="de-DE" sz="3200" b="1" dirty="0"/>
              <a:t>Soiree</a:t>
            </a:r>
            <a:r>
              <a:rPr lang="de-DE" sz="3200" dirty="0"/>
              <a:t>, fanden überwältigenden Zuspruch. Sie zeigten eindrucksvoll, wie kreativ und vielseitig Turnen sein kann. Und nicht zuletzt durften wir mit dem </a:t>
            </a:r>
            <a:r>
              <a:rPr lang="de-DE" sz="3200" b="1" dirty="0"/>
              <a:t>Seniorenausflug</a:t>
            </a:r>
            <a:r>
              <a:rPr lang="de-DE" sz="3200" dirty="0"/>
              <a:t> unseren ältesten Mitgliedern etwas Besonderes bieten – ein Tag des Austauschs, der Anerkennung und des Dankes für viele Jahrzehnte Verbundenheit mit unserem Turngau.</a:t>
            </a:r>
          </a:p>
          <a:p>
            <a:pPr marL="0" indent="0">
              <a:buNone/>
            </a:pPr>
            <a:r>
              <a:rPr lang="de-DE" sz="3200" dirty="0"/>
              <a:t>Mit großer Vorfreude blicken wir nun auf das kommende Jahr, denn ein herausragendes Ereignis wirft bereits seine Schatten voraus: Vom </a:t>
            </a:r>
            <a:r>
              <a:rPr lang="de-DE" sz="3200" b="1" dirty="0"/>
              <a:t>24. bis 26. Juli</a:t>
            </a:r>
            <a:r>
              <a:rPr lang="de-DE" sz="3200" dirty="0"/>
              <a:t> findet das </a:t>
            </a:r>
            <a:r>
              <a:rPr lang="de-DE" sz="3200" b="1" dirty="0"/>
              <a:t>Landeskinderturnfest in Heilbronn</a:t>
            </a:r>
            <a:r>
              <a:rPr lang="de-DE" sz="3200" dirty="0"/>
              <a:t> statt! Wir freuen uns darauf, Gastgeber für dieses bunte, fröhliche und sportliche Fest zu sein und laden euch alle schon jetzt herzlich ein, dabei zu sein – als aktive Kinder, unterstützende Vereine, Helferinnen und Helfer oder begeisterte Zuschauerinnen und Zuschauer.</a:t>
            </a:r>
          </a:p>
          <a:p>
            <a:pPr marL="0" indent="0">
              <a:buNone/>
            </a:pPr>
            <a:r>
              <a:rPr lang="de-DE" sz="3200" dirty="0"/>
              <a:t>Ich danke euch allen für euren Beitrag zu diesem erfolgreichen Jahr und freue mich auf viele weitere gemeinsame Momente im Zeichen des Turnsports.</a:t>
            </a:r>
          </a:p>
          <a:p>
            <a:pPr marL="0" indent="0">
              <a:buNone/>
            </a:pPr>
            <a:r>
              <a:rPr lang="de-DE" sz="3200" b="1" dirty="0"/>
              <a:t>Ich wünsche euch allen ein schönes, besinnliches Weihnachtsfest und einen guten Start ins neue Jahr!</a:t>
            </a:r>
            <a:endParaRPr lang="de-DE" sz="3200" dirty="0"/>
          </a:p>
          <a:p>
            <a:pPr marL="0" indent="0">
              <a:buNone/>
            </a:pPr>
            <a:r>
              <a:rPr lang="de-DE" sz="3200" dirty="0"/>
              <a:t>LG, Steffen.</a:t>
            </a:r>
            <a:endParaRPr lang="de-DE" sz="3200" dirty="0">
              <a:effectLst/>
              <a:latin typeface="Aptos" panose="020B0004020202020204" pitchFamily="34" charset="0"/>
              <a:ea typeface="Aptos" panose="020B0004020202020204" pitchFamily="34" charset="0"/>
              <a:cs typeface="Aptos" panose="020B0004020202020204" pitchFamily="34" charset="0"/>
            </a:endParaRPr>
          </a:p>
          <a:p>
            <a:endParaRPr lang="de-DE" sz="2000" dirty="0"/>
          </a:p>
        </p:txBody>
      </p:sp>
      <p:pic>
        <p:nvPicPr>
          <p:cNvPr id="5" name="Grafik 4">
            <a:extLst>
              <a:ext uri="{FF2B5EF4-FFF2-40B4-BE49-F238E27FC236}">
                <a16:creationId xmlns:a16="http://schemas.microsoft.com/office/drawing/2014/main" id="{3C91CE3C-544E-D653-C340-F99FC5CC8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4121" y="3987258"/>
            <a:ext cx="2555491" cy="2592207"/>
          </a:xfrm>
          <a:prstGeom prst="rect">
            <a:avLst/>
          </a:prstGeom>
        </p:spPr>
      </p:pic>
      <p:pic>
        <p:nvPicPr>
          <p:cNvPr id="7" name="Grafik 6">
            <a:extLst>
              <a:ext uri="{FF2B5EF4-FFF2-40B4-BE49-F238E27FC236}">
                <a16:creationId xmlns:a16="http://schemas.microsoft.com/office/drawing/2014/main" id="{5112F984-87FC-CE0A-6E81-3AD515B32F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1699" y="1597432"/>
            <a:ext cx="2742302" cy="2218843"/>
          </a:xfrm>
          <a:prstGeom prst="rect">
            <a:avLst/>
          </a:prstGeom>
        </p:spPr>
      </p:pic>
    </p:spTree>
    <p:extLst>
      <p:ext uri="{BB962C8B-B14F-4D97-AF65-F5344CB8AC3E}">
        <p14:creationId xmlns:p14="http://schemas.microsoft.com/office/powerpoint/2010/main" val="3014922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8E01EC-B42E-FCE3-F0F5-A75B314BCEB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2B2E7C-B94E-DC22-EFB4-61D81A13B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78A315C-0899-38F7-C70B-3ED1F4E13C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1AD7B42-9B05-E5EC-0F9B-BD530C5BF4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4BA3CC-BCE1-A304-2ACF-42ED427E6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9BF850-77C5-74CC-4B2D-573CE640F0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ADE61DB-BA15-BE75-8FC0-6D170BBE3AA3}"/>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Seniorenausflug</a:t>
            </a:r>
          </a:p>
        </p:txBody>
      </p:sp>
      <p:sp>
        <p:nvSpPr>
          <p:cNvPr id="3" name="Inhaltsplatzhalter 2">
            <a:extLst>
              <a:ext uri="{FF2B5EF4-FFF2-40B4-BE49-F238E27FC236}">
                <a16:creationId xmlns:a16="http://schemas.microsoft.com/office/drawing/2014/main" id="{EA0A75E8-D0B9-3E9B-B7DC-B1ACD4096F07}"/>
              </a:ext>
            </a:extLst>
          </p:cNvPr>
          <p:cNvSpPr>
            <a:spLocks noGrp="1"/>
          </p:cNvSpPr>
          <p:nvPr>
            <p:ph idx="1"/>
          </p:nvPr>
        </p:nvSpPr>
        <p:spPr>
          <a:xfrm>
            <a:off x="165100" y="2174136"/>
            <a:ext cx="7496168" cy="4389326"/>
          </a:xfrm>
        </p:spPr>
        <p:txBody>
          <a:bodyPr anchor="ctr">
            <a:normAutofit/>
          </a:bodyPr>
          <a:lstStyle/>
          <a:p>
            <a:pPr marL="0" indent="0">
              <a:buNone/>
            </a:pPr>
            <a:r>
              <a:rPr lang="de-DE" sz="1800" dirty="0">
                <a:effectLst/>
                <a:latin typeface="Aptos" panose="020B0004020202020204" pitchFamily="34" charset="0"/>
                <a:ea typeface="Aptos" panose="020B0004020202020204" pitchFamily="34" charset="0"/>
                <a:cs typeface="Aptos" panose="020B0004020202020204" pitchFamily="34" charset="0"/>
              </a:rPr>
              <a:t> </a:t>
            </a:r>
          </a:p>
          <a:p>
            <a:endParaRPr lang="de-DE" sz="2000" dirty="0"/>
          </a:p>
        </p:txBody>
      </p:sp>
      <p:sp>
        <p:nvSpPr>
          <p:cNvPr id="6" name="Textfeld 5">
            <a:extLst>
              <a:ext uri="{FF2B5EF4-FFF2-40B4-BE49-F238E27FC236}">
                <a16:creationId xmlns:a16="http://schemas.microsoft.com/office/drawing/2014/main" id="{5BD37797-B8B2-C1DD-EC32-98B331C15FE8}"/>
              </a:ext>
            </a:extLst>
          </p:cNvPr>
          <p:cNvSpPr txBox="1"/>
          <p:nvPr/>
        </p:nvSpPr>
        <p:spPr>
          <a:xfrm>
            <a:off x="219653" y="1675754"/>
            <a:ext cx="7001888" cy="3970318"/>
          </a:xfrm>
          <a:prstGeom prst="rect">
            <a:avLst/>
          </a:prstGeom>
          <a:noFill/>
        </p:spPr>
        <p:txBody>
          <a:bodyPr wrap="square">
            <a:spAutoFit/>
          </a:bodyPr>
          <a:lstStyle/>
          <a:p>
            <a:r>
              <a:rPr lang="de-DE" b="1" dirty="0"/>
              <a:t>Turngau Senioren besuchen das Druckhaus der Heilbronner Stimme.</a:t>
            </a:r>
            <a:endParaRPr lang="de-DE" dirty="0"/>
          </a:p>
          <a:p>
            <a:r>
              <a:rPr lang="de-DE" dirty="0"/>
              <a:t>Die Senioren des Turngau Heilbronn, nahmen am Mittwoch, den 15.10.2025 an einer Führung durch das Druckhaus der Heilbronner Stimme in der Austr. 50 teil. Am Empfang wurden Sie durch Frau Lang begrüßt und anschließend durch das Druckhaus geführt. Hier erfuhren die Teilnehmenden beeindruckende Zahlen und Fakten der Produktion. Angefangen mit dem Papierlager mit den riesigen Papierrollen, der Herstellung der Druckplatten, die großen Rotationsmaschinen, die mit einer hohen Geschwindigkeit die Zeitungen druckt und die dann auf Bändern zum Versand befördert werden, um dort verpackt und zur Auslieferung zu den Austrägern kommt. Der Besuch war ein besonderes Highlight und hat alle Teilnehmer sehr beeindruckt. </a:t>
            </a:r>
            <a:endParaRPr lang="de-DE" sz="2000" dirty="0"/>
          </a:p>
        </p:txBody>
      </p:sp>
      <p:pic>
        <p:nvPicPr>
          <p:cNvPr id="5" name="Grafik 4" descr="Ein Bild, das Stahl, Industrie, Bautechnik, Fabrik enthält.&#10;&#10;KI-generierte Inhalte können fehlerhaft sein.">
            <a:extLst>
              <a:ext uri="{FF2B5EF4-FFF2-40B4-BE49-F238E27FC236}">
                <a16:creationId xmlns:a16="http://schemas.microsoft.com/office/drawing/2014/main" id="{C3811173-7D6E-C1D4-17B9-B54DDDEAEAA0}"/>
              </a:ext>
            </a:extLst>
          </p:cNvPr>
          <p:cNvPicPr>
            <a:picLocks noChangeAspect="1"/>
          </p:cNvPicPr>
          <p:nvPr/>
        </p:nvPicPr>
        <p:blipFill>
          <a:blip r:embed="rId3">
            <a:extLst>
              <a:ext uri="{28A0092B-C50C-407E-A947-70E740481C1C}">
                <a14:useLocalDpi xmlns:a14="http://schemas.microsoft.com/office/drawing/2010/main" val="0"/>
              </a:ext>
            </a:extLst>
          </a:blip>
          <a:srcRect l="21814" r="13943" b="16678"/>
          <a:stretch>
            <a:fillRect/>
          </a:stretch>
        </p:blipFill>
        <p:spPr>
          <a:xfrm rot="10800000">
            <a:off x="7276094" y="1939833"/>
            <a:ext cx="4768850" cy="3327402"/>
          </a:xfrm>
          <a:prstGeom prst="rect">
            <a:avLst/>
          </a:prstGeom>
        </p:spPr>
      </p:pic>
      <p:sp>
        <p:nvSpPr>
          <p:cNvPr id="7" name="Textfeld 6">
            <a:extLst>
              <a:ext uri="{FF2B5EF4-FFF2-40B4-BE49-F238E27FC236}">
                <a16:creationId xmlns:a16="http://schemas.microsoft.com/office/drawing/2014/main" id="{D04E909E-E702-478B-8444-9350282FECB5}"/>
              </a:ext>
            </a:extLst>
          </p:cNvPr>
          <p:cNvSpPr txBox="1"/>
          <p:nvPr/>
        </p:nvSpPr>
        <p:spPr>
          <a:xfrm>
            <a:off x="219653" y="5511800"/>
            <a:ext cx="11752694" cy="1200329"/>
          </a:xfrm>
          <a:prstGeom prst="rect">
            <a:avLst/>
          </a:prstGeom>
          <a:noFill/>
        </p:spPr>
        <p:txBody>
          <a:bodyPr wrap="square" rtlCol="0">
            <a:spAutoFit/>
          </a:bodyPr>
          <a:lstStyle/>
          <a:p>
            <a:r>
              <a:rPr lang="de-DE" dirty="0"/>
              <a:t>Es war ein besonderes Erlebnis, die Abläufe kennenzulernen, bis die Zeitung am Ende im eigenen Briefkasten steckt. Vielen Dank an Frau Lang, für die interessanten Einblicke in die Arbeit der Zeitungsmacher und die Geduld, unsere Fragen zu Beantworten. Der Turngau Heilbronn dankt auch Karl-Heinz Herbst, der wie jedes Jahr eine tolle Veranstaltung geplant und durchgeführt hat</a:t>
            </a:r>
          </a:p>
        </p:txBody>
      </p:sp>
    </p:spTree>
    <p:extLst>
      <p:ext uri="{BB962C8B-B14F-4D97-AF65-F5344CB8AC3E}">
        <p14:creationId xmlns:p14="http://schemas.microsoft.com/office/powerpoint/2010/main" val="11949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3264D8-D3AE-3E02-FBA3-9AAD9EBBC63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CBB8FB5-3888-1CD9-6CF7-063755F4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BB0F3A10-64CE-7B69-C0EC-3D846D92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9EBCD9A-AC5C-9E21-E964-B1EFD2C1A8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EF297BC-ADC5-6004-4D85-598AEA405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BB936C0-3E71-10EC-A8E5-2AD5C196A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4AE5EFC7-1DA7-C885-2F0B-AE45FBBFE4A0}"/>
              </a:ext>
            </a:extLst>
          </p:cNvPr>
          <p:cNvSpPr>
            <a:spLocks noGrp="1"/>
          </p:cNvSpPr>
          <p:nvPr>
            <p:ph type="title"/>
          </p:nvPr>
        </p:nvSpPr>
        <p:spPr>
          <a:xfrm>
            <a:off x="584020" y="484597"/>
            <a:ext cx="9895951" cy="1033669"/>
          </a:xfrm>
        </p:spPr>
        <p:txBody>
          <a:bodyPr>
            <a:normAutofit fontScale="90000"/>
          </a:bodyPr>
          <a:lstStyle/>
          <a:p>
            <a:r>
              <a:rPr lang="de-DE" sz="4000" b="1" dirty="0">
                <a:solidFill>
                  <a:schemeClr val="bg1"/>
                </a:solidFill>
              </a:rPr>
              <a:t>Rope </a:t>
            </a:r>
            <a:r>
              <a:rPr lang="de-DE" sz="4000" b="1" dirty="0" err="1">
                <a:solidFill>
                  <a:schemeClr val="bg1"/>
                </a:solidFill>
              </a:rPr>
              <a:t>Skipping</a:t>
            </a:r>
            <a:r>
              <a:rPr lang="de-DE" sz="4000" b="1" dirty="0">
                <a:solidFill>
                  <a:schemeClr val="bg1"/>
                </a:solidFill>
              </a:rPr>
              <a:t> Gaumeisterschaften in Betzingen</a:t>
            </a:r>
            <a:br>
              <a:rPr lang="de-DE" sz="4000" b="1" dirty="0">
                <a:solidFill>
                  <a:schemeClr val="bg1"/>
                </a:solidFill>
              </a:rPr>
            </a:br>
            <a:endParaRPr lang="de-DE" sz="4000" b="1" dirty="0">
              <a:solidFill>
                <a:schemeClr val="bg1"/>
              </a:solidFill>
            </a:endParaRPr>
          </a:p>
        </p:txBody>
      </p:sp>
      <p:sp>
        <p:nvSpPr>
          <p:cNvPr id="3" name="Inhaltsplatzhalter 2">
            <a:extLst>
              <a:ext uri="{FF2B5EF4-FFF2-40B4-BE49-F238E27FC236}">
                <a16:creationId xmlns:a16="http://schemas.microsoft.com/office/drawing/2014/main" id="{2EDED313-7B36-F62C-C5B8-0C131A3FE54B}"/>
              </a:ext>
            </a:extLst>
          </p:cNvPr>
          <p:cNvSpPr>
            <a:spLocks noGrp="1"/>
          </p:cNvSpPr>
          <p:nvPr>
            <p:ph idx="1"/>
          </p:nvPr>
        </p:nvSpPr>
        <p:spPr>
          <a:xfrm>
            <a:off x="165100" y="2174136"/>
            <a:ext cx="7496168" cy="4389326"/>
          </a:xfrm>
        </p:spPr>
        <p:txBody>
          <a:bodyPr anchor="ctr">
            <a:normAutofit/>
          </a:bodyPr>
          <a:lstStyle/>
          <a:p>
            <a:pPr marL="0" indent="0">
              <a:buNone/>
            </a:pPr>
            <a:r>
              <a:rPr lang="de-DE" sz="1800" dirty="0">
                <a:effectLst/>
                <a:latin typeface="Aptos" panose="020B0004020202020204" pitchFamily="34" charset="0"/>
                <a:ea typeface="Aptos" panose="020B0004020202020204" pitchFamily="34" charset="0"/>
                <a:cs typeface="Aptos" panose="020B0004020202020204" pitchFamily="34" charset="0"/>
              </a:rPr>
              <a:t> </a:t>
            </a:r>
          </a:p>
          <a:p>
            <a:endParaRPr lang="de-DE" sz="2000" dirty="0"/>
          </a:p>
        </p:txBody>
      </p:sp>
      <p:sp>
        <p:nvSpPr>
          <p:cNvPr id="5" name="Textfeld 4">
            <a:extLst>
              <a:ext uri="{FF2B5EF4-FFF2-40B4-BE49-F238E27FC236}">
                <a16:creationId xmlns:a16="http://schemas.microsoft.com/office/drawing/2014/main" id="{8A918E37-3DC4-D9D7-0565-44DE4E219293}"/>
              </a:ext>
            </a:extLst>
          </p:cNvPr>
          <p:cNvSpPr txBox="1"/>
          <p:nvPr/>
        </p:nvSpPr>
        <p:spPr>
          <a:xfrm>
            <a:off x="200480" y="1659285"/>
            <a:ext cx="5895520" cy="3554819"/>
          </a:xfrm>
          <a:prstGeom prst="rect">
            <a:avLst/>
          </a:prstGeom>
          <a:noFill/>
        </p:spPr>
        <p:txBody>
          <a:bodyPr wrap="square">
            <a:spAutoFit/>
          </a:bodyPr>
          <a:lstStyle/>
          <a:p>
            <a:r>
              <a:rPr lang="de-DE" sz="1500" dirty="0"/>
              <a:t>Am 9. November starteten die </a:t>
            </a:r>
            <a:r>
              <a:rPr lang="de-DE" sz="1500" dirty="0" err="1"/>
              <a:t>Salty</a:t>
            </a:r>
            <a:r>
              <a:rPr lang="de-DE" sz="1500" dirty="0"/>
              <a:t> Jumpers mit den diesjährigen Gaumeisterschaften in die neue Wettkampfsaison. Alle Turngaue des Schwäbischen Turnerbundes kamen in Betzingen zusammen, um die Gaumeisterschaften gemeinsam auszutragen - mit einer </a:t>
            </a:r>
            <a:r>
              <a:rPr lang="de-DE" sz="1500" dirty="0" err="1"/>
              <a:t>Rekordteilnehmendenzahl</a:t>
            </a:r>
            <a:r>
              <a:rPr lang="de-DE" sz="1500" dirty="0"/>
              <a:t> von ca. 140 Springerinnen und Springer. Vom FSV gingen 14 Mädels und Jungs zwischen 8 und 19 Jahren an den Start mit dem Ziel, sich für die Einzel-Landesmeisterschaften 2026 in Bad Friedrichshall zu qualifizieren. Der Wettkampf bestand aus zwei Speeddisziplinen (30sec Speed, 3min Speed), einer Freestyle sowie den beiden Rahmendisziplinen 30sec Double Under (Doppeldurchschläge) und Triple Under (Dreifachdurchschläge). Vier der </a:t>
            </a:r>
            <a:r>
              <a:rPr lang="de-DE" sz="1500" dirty="0" err="1"/>
              <a:t>Salty</a:t>
            </a:r>
            <a:r>
              <a:rPr lang="de-DE" sz="1500" dirty="0"/>
              <a:t> Jumpers standen zum allerersten Mal auf der </a:t>
            </a:r>
            <a:r>
              <a:rPr lang="de-DE" sz="1500" dirty="0" err="1"/>
              <a:t>Freestylefläche</a:t>
            </a:r>
            <a:r>
              <a:rPr lang="de-DE" sz="1500" dirty="0"/>
              <a:t> und zeigten vor vollbesetzter Tribüne ihre Kür. Alle zeigten starke Leistungen und wurden mit Medaillen und Urkunden sowie einigen Qualifikationen belohnt. </a:t>
            </a:r>
          </a:p>
        </p:txBody>
      </p:sp>
      <p:pic>
        <p:nvPicPr>
          <p:cNvPr id="6" name="Picture 2">
            <a:extLst>
              <a:ext uri="{FF2B5EF4-FFF2-40B4-BE49-F238E27FC236}">
                <a16:creationId xmlns:a16="http://schemas.microsoft.com/office/drawing/2014/main" id="{F70E63E9-4EBD-D2EA-D703-94255EB4FE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22" t="18674" b="15548"/>
          <a:stretch>
            <a:fillRect/>
          </a:stretch>
        </p:blipFill>
        <p:spPr bwMode="auto">
          <a:xfrm>
            <a:off x="6249374" y="1590740"/>
            <a:ext cx="5942622" cy="295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8">
            <a:extLst>
              <a:ext uri="{FF2B5EF4-FFF2-40B4-BE49-F238E27FC236}">
                <a16:creationId xmlns:a16="http://schemas.microsoft.com/office/drawing/2014/main" id="{2889D4CF-F7F2-43EE-1E13-3BC9A5DBFEA3}"/>
              </a:ext>
            </a:extLst>
          </p:cNvPr>
          <p:cNvSpPr txBox="1"/>
          <p:nvPr/>
        </p:nvSpPr>
        <p:spPr>
          <a:xfrm>
            <a:off x="165100" y="5198715"/>
            <a:ext cx="12026900" cy="1477328"/>
          </a:xfrm>
          <a:prstGeom prst="rect">
            <a:avLst/>
          </a:prstGeom>
          <a:noFill/>
        </p:spPr>
        <p:txBody>
          <a:bodyPr wrap="square">
            <a:spAutoFit/>
          </a:bodyPr>
          <a:lstStyle/>
          <a:p>
            <a:r>
              <a:rPr lang="de-DE" sz="1500" dirty="0"/>
              <a:t>Jagoda </a:t>
            </a:r>
            <a:r>
              <a:rPr lang="de-DE" sz="1500" dirty="0" err="1"/>
              <a:t>Skowron</a:t>
            </a:r>
            <a:r>
              <a:rPr lang="de-DE" sz="1500" dirty="0"/>
              <a:t> und Lena Glaser, die beide in der vergangenen Saison im Einzel auf Bundesebene am Start waren, hatten ihre Qualifikationen für die Württembergische Einzelmeisterschaft bereits in der Tasche. Ein herzliches Dankeschön geht an unsere Kampfrichterinnen Dana </a:t>
            </a:r>
            <a:r>
              <a:rPr lang="de-DE" sz="1500" dirty="0" err="1"/>
              <a:t>Frohs</a:t>
            </a:r>
            <a:r>
              <a:rPr lang="de-DE" sz="1500" dirty="0"/>
              <a:t>, Diana Schädel, Karen Arnold, Emily Unger, Katharina </a:t>
            </a:r>
            <a:r>
              <a:rPr lang="de-DE" sz="1500" dirty="0" err="1"/>
              <a:t>Rollbühler</a:t>
            </a:r>
            <a:r>
              <a:rPr lang="de-DE" sz="1500" dirty="0"/>
              <a:t> und Angela </a:t>
            </a:r>
            <a:r>
              <a:rPr lang="de-DE" sz="1500" dirty="0" err="1"/>
              <a:t>Gawliczek</a:t>
            </a:r>
            <a:r>
              <a:rPr lang="de-DE" sz="1500" dirty="0"/>
              <a:t>, an Ronja und Sarah Höfers für die Betreuung der Kinder sowie an alle mitgereisten Eltern und Unterstützern. Wir freuen uns darauf, am 8. Februar 2026 zum ersten Mal einen Wettkampf in Bad Friedrichshall auszurichten und alle Rope Skipper aus Württemberg, die sich bei den Gaumeisterschaften weiterqualifiziert haben, zu den Landesmeisterschaften empfangen zu dürfen.</a:t>
            </a:r>
          </a:p>
        </p:txBody>
      </p:sp>
    </p:spTree>
    <p:extLst>
      <p:ext uri="{BB962C8B-B14F-4D97-AF65-F5344CB8AC3E}">
        <p14:creationId xmlns:p14="http://schemas.microsoft.com/office/powerpoint/2010/main" val="504267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C7BFE3-1BD1-5403-D88C-BC09F1C8502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0709B0-9DE0-3D55-FE22-C159F8211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8F7AE98-3EAA-A3F7-A3BF-31076C0915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229423E-2309-2BFC-65C6-BD5201B86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F541C37-4E33-2AE4-BB6E-93703D2AF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4289790-D479-D6A0-7395-53A7A89CF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CDCA0DA-48C9-D948-13CB-CE4DE2C2CD38}"/>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Kampfrichterausbildung</a:t>
            </a:r>
          </a:p>
        </p:txBody>
      </p:sp>
      <p:sp>
        <p:nvSpPr>
          <p:cNvPr id="3" name="Inhaltsplatzhalter 2">
            <a:extLst>
              <a:ext uri="{FF2B5EF4-FFF2-40B4-BE49-F238E27FC236}">
                <a16:creationId xmlns:a16="http://schemas.microsoft.com/office/drawing/2014/main" id="{7E1CA25F-B133-F422-EBFC-576DB7943528}"/>
              </a:ext>
            </a:extLst>
          </p:cNvPr>
          <p:cNvSpPr>
            <a:spLocks noGrp="1"/>
          </p:cNvSpPr>
          <p:nvPr>
            <p:ph idx="1"/>
          </p:nvPr>
        </p:nvSpPr>
        <p:spPr>
          <a:xfrm>
            <a:off x="165100" y="2174136"/>
            <a:ext cx="7496168" cy="4389326"/>
          </a:xfrm>
        </p:spPr>
        <p:txBody>
          <a:bodyPr anchor="ctr">
            <a:normAutofit/>
          </a:bodyPr>
          <a:lstStyle/>
          <a:p>
            <a:pPr marL="0" indent="0">
              <a:buNone/>
            </a:pPr>
            <a:r>
              <a:rPr lang="de-DE" sz="1800" dirty="0">
                <a:effectLst/>
                <a:latin typeface="Aptos" panose="020B0004020202020204" pitchFamily="34" charset="0"/>
                <a:ea typeface="Aptos" panose="020B0004020202020204" pitchFamily="34" charset="0"/>
                <a:cs typeface="Aptos" panose="020B0004020202020204" pitchFamily="34" charset="0"/>
              </a:rPr>
              <a:t> </a:t>
            </a:r>
          </a:p>
          <a:p>
            <a:endParaRPr lang="de-DE" sz="2000" dirty="0"/>
          </a:p>
        </p:txBody>
      </p:sp>
      <p:pic>
        <p:nvPicPr>
          <p:cNvPr id="5" name="Grafik 4" descr="Ein Bild, das Im Haus, Bürogebäude, Tisch, Decke enthält.&#10;&#10;KI-generierte Inhalte können fehlerhaft sein.">
            <a:extLst>
              <a:ext uri="{FF2B5EF4-FFF2-40B4-BE49-F238E27FC236}">
                <a16:creationId xmlns:a16="http://schemas.microsoft.com/office/drawing/2014/main" id="{3DD1103A-2E95-ACBD-0B6A-5E272B79A6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2150" y="1590739"/>
            <a:ext cx="3929846" cy="5239795"/>
          </a:xfrm>
          <a:prstGeom prst="rect">
            <a:avLst/>
          </a:prstGeom>
        </p:spPr>
      </p:pic>
      <p:sp>
        <p:nvSpPr>
          <p:cNvPr id="9" name="Textfeld 8">
            <a:extLst>
              <a:ext uri="{FF2B5EF4-FFF2-40B4-BE49-F238E27FC236}">
                <a16:creationId xmlns:a16="http://schemas.microsoft.com/office/drawing/2014/main" id="{C5112D86-BD39-024D-8BE0-EBB7FEE55FBD}"/>
              </a:ext>
            </a:extLst>
          </p:cNvPr>
          <p:cNvSpPr txBox="1"/>
          <p:nvPr/>
        </p:nvSpPr>
        <p:spPr>
          <a:xfrm>
            <a:off x="361709" y="1869276"/>
            <a:ext cx="7753589" cy="4770537"/>
          </a:xfrm>
          <a:prstGeom prst="rect">
            <a:avLst/>
          </a:prstGeom>
          <a:noFill/>
        </p:spPr>
        <p:txBody>
          <a:bodyPr wrap="square">
            <a:spAutoFit/>
          </a:bodyPr>
          <a:lstStyle/>
          <a:p>
            <a:pPr>
              <a:buNone/>
            </a:pPr>
            <a:r>
              <a:rPr lang="de-DE" sz="1900" dirty="0"/>
              <a:t>Vom 12. bis 14. Dezember 2025 fand in Heilbronn die Kampfrichterausbildung Geräteturnen des Turngau HN statt. Insgesamt nahmen 15 engagierte Teilnehmerinnen aus 7 verschiedenen Vereinen an der Ausbildung teil.</a:t>
            </a:r>
          </a:p>
          <a:p>
            <a:pPr>
              <a:buNone/>
            </a:pPr>
            <a:endParaRPr lang="de-DE" sz="1900" dirty="0"/>
          </a:p>
          <a:p>
            <a:pPr>
              <a:buNone/>
            </a:pPr>
            <a:r>
              <a:rPr lang="de-DE" sz="1900" dirty="0"/>
              <a:t>Unter der fachkundigen und motivierenden Leitung von Angela Kurz und Rebecca Pfeilsticker wurde intensiv gearbeitet, gelernt und diskutiert. Die Ausbildung zeichnete sich durch eine sehr gute Organisation, praxisnahe Inhalte und eine durchweg positive Arbeitsatmosphäre aus.</a:t>
            </a:r>
          </a:p>
          <a:p>
            <a:pPr>
              <a:buNone/>
            </a:pPr>
            <a:endParaRPr lang="de-DE" sz="1900" dirty="0"/>
          </a:p>
          <a:p>
            <a:pPr>
              <a:buNone/>
            </a:pPr>
            <a:r>
              <a:rPr lang="de-DE" sz="1900" dirty="0"/>
              <a:t>Alle Beteiligten blicken auf ein äußerst erfolgreiches Ausbildungswochenende zurück. Der Turngau HN bedankt sich herzlich bei den Referentinnen für ihren großen Einsatz sowie bei allen Teilnehmenden für ihr Engagement und ihre Motivation. Wir freuen uns, damit einen wichtigen Beitrag zur Qualitätssicherung im Geräteturnen geleistet zu haben.</a:t>
            </a:r>
          </a:p>
        </p:txBody>
      </p:sp>
    </p:spTree>
    <p:extLst>
      <p:ext uri="{BB962C8B-B14F-4D97-AF65-F5344CB8AC3E}">
        <p14:creationId xmlns:p14="http://schemas.microsoft.com/office/powerpoint/2010/main" val="223690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76A079-2FD1-048F-2644-1741FB82C2B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193B5C-87D2-FEC5-0B5A-007FF590D0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EE3D25-E77F-AE3A-9998-4D3E8FFCB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1DB87D5-9096-974C-BFFB-A589C6F8F5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81E320D-A9C1-5116-2652-A9D89C25E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0F31C4-81B1-170B-5B74-9909A0C99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F35657F-63FA-2DF7-EFF4-F60E119CBFE6}"/>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Turngala 2026</a:t>
            </a:r>
          </a:p>
        </p:txBody>
      </p:sp>
      <p:sp>
        <p:nvSpPr>
          <p:cNvPr id="3" name="Inhaltsplatzhalter 2">
            <a:extLst>
              <a:ext uri="{FF2B5EF4-FFF2-40B4-BE49-F238E27FC236}">
                <a16:creationId xmlns:a16="http://schemas.microsoft.com/office/drawing/2014/main" id="{9DE8D7DF-43C7-BD7B-B551-46C19108EFD3}"/>
              </a:ext>
            </a:extLst>
          </p:cNvPr>
          <p:cNvSpPr>
            <a:spLocks noGrp="1"/>
          </p:cNvSpPr>
          <p:nvPr>
            <p:ph idx="1"/>
          </p:nvPr>
        </p:nvSpPr>
        <p:spPr>
          <a:xfrm>
            <a:off x="165100" y="2174136"/>
            <a:ext cx="7496168" cy="4389326"/>
          </a:xfrm>
        </p:spPr>
        <p:txBody>
          <a:bodyPr anchor="ctr">
            <a:normAutofit/>
          </a:bodyPr>
          <a:lstStyle/>
          <a:p>
            <a:pPr marL="0" indent="0">
              <a:buNone/>
            </a:pPr>
            <a:r>
              <a:rPr lang="de-DE" sz="1800" dirty="0">
                <a:effectLst/>
                <a:latin typeface="Aptos" panose="020B0004020202020204" pitchFamily="34" charset="0"/>
                <a:ea typeface="Aptos" panose="020B0004020202020204" pitchFamily="34" charset="0"/>
                <a:cs typeface="Aptos" panose="020B0004020202020204" pitchFamily="34" charset="0"/>
              </a:rPr>
              <a:t> </a:t>
            </a:r>
          </a:p>
          <a:p>
            <a:endParaRPr lang="de-DE" sz="2000" dirty="0"/>
          </a:p>
        </p:txBody>
      </p:sp>
      <p:sp>
        <p:nvSpPr>
          <p:cNvPr id="6" name="Textfeld 5">
            <a:extLst>
              <a:ext uri="{FF2B5EF4-FFF2-40B4-BE49-F238E27FC236}">
                <a16:creationId xmlns:a16="http://schemas.microsoft.com/office/drawing/2014/main" id="{41095460-7518-4A38-AF74-214DFA2B3476}"/>
              </a:ext>
            </a:extLst>
          </p:cNvPr>
          <p:cNvSpPr txBox="1"/>
          <p:nvPr/>
        </p:nvSpPr>
        <p:spPr>
          <a:xfrm>
            <a:off x="138309" y="1752075"/>
            <a:ext cx="7964492" cy="1862048"/>
          </a:xfrm>
          <a:prstGeom prst="rect">
            <a:avLst/>
          </a:prstGeom>
          <a:noFill/>
        </p:spPr>
        <p:txBody>
          <a:bodyPr wrap="square">
            <a:spAutoFit/>
          </a:bodyPr>
          <a:lstStyle/>
          <a:p>
            <a:r>
              <a:rPr lang="de-DE" sz="1900" dirty="0"/>
              <a:t>Am 09. Januar 2026 kehrt die Turngala des Schwäbischen Turnerbunds in die Region Heilbronn zurück und verspricht ein sportliches Highlight voller Dynamik, Kreativität und Gemeinschaft. Unter dem Motto </a:t>
            </a:r>
            <a:r>
              <a:rPr lang="de-DE" sz="1900" b="1" dirty="0"/>
              <a:t>„</a:t>
            </a:r>
            <a:r>
              <a:rPr lang="de-DE" sz="1900" b="1" dirty="0" err="1"/>
              <a:t>Beyond</a:t>
            </a:r>
            <a:r>
              <a:rPr lang="de-DE" sz="1900" b="1" dirty="0"/>
              <a:t> Limits“</a:t>
            </a:r>
            <a:r>
              <a:rPr lang="de-DE" sz="1900" dirty="0"/>
              <a:t> wird ein abwechslungsreiches Programm auf die Bühne gebracht, das die Vielfalt des Turnsports eindrucksvoll präsentiert.</a:t>
            </a:r>
          </a:p>
          <a:p>
            <a:endParaRPr lang="de-DE" sz="2000" dirty="0"/>
          </a:p>
        </p:txBody>
      </p:sp>
      <p:pic>
        <p:nvPicPr>
          <p:cNvPr id="5" name="Grafik 4" descr="Ein Bild, das Text, Sport, Tanz, Screenshot enthält.&#10;&#10;KI-generierte Inhalte können fehlerhaft sein.">
            <a:extLst>
              <a:ext uri="{FF2B5EF4-FFF2-40B4-BE49-F238E27FC236}">
                <a16:creationId xmlns:a16="http://schemas.microsoft.com/office/drawing/2014/main" id="{0F29E498-2306-2C40-43E2-D47BDFD56A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1069" y="1621794"/>
            <a:ext cx="4191091" cy="1670066"/>
          </a:xfrm>
          <a:prstGeom prst="rect">
            <a:avLst/>
          </a:prstGeom>
        </p:spPr>
      </p:pic>
      <p:sp>
        <p:nvSpPr>
          <p:cNvPr id="7" name="Textfeld 6">
            <a:extLst>
              <a:ext uri="{FF2B5EF4-FFF2-40B4-BE49-F238E27FC236}">
                <a16:creationId xmlns:a16="http://schemas.microsoft.com/office/drawing/2014/main" id="{52C99DD7-CD83-232F-96A8-B0D076E5BB63}"/>
              </a:ext>
            </a:extLst>
          </p:cNvPr>
          <p:cNvSpPr txBox="1"/>
          <p:nvPr/>
        </p:nvSpPr>
        <p:spPr>
          <a:xfrm>
            <a:off x="4234459" y="3274150"/>
            <a:ext cx="8013301" cy="3600986"/>
          </a:xfrm>
          <a:prstGeom prst="rect">
            <a:avLst/>
          </a:prstGeom>
          <a:noFill/>
        </p:spPr>
        <p:txBody>
          <a:bodyPr wrap="square" rtlCol="0">
            <a:spAutoFit/>
          </a:bodyPr>
          <a:lstStyle/>
          <a:p>
            <a:r>
              <a:rPr lang="de-DE" sz="1900" dirty="0"/>
              <a:t>Geplant ist eine mitreißende Show mit regionalen Showgruppen und hochklassigen Darbietungen aus dem Spitzensport. Ob Bodenturnen, Tanz, Akrobatik oder rhythmische Elemente – die Turngala 2026 vereint unterschiedlichste Facetten der Bewegungskultur und bietet Unterhaltung für alle Generationen. Die regionale Vorgruppe für Heilbronn ist die Tanzgruppe TSL Saphir. Unter der Leitung von Inga Krämer werden Tänze verschiedenster Ausrichtungen durchgeführt. Die regionale Kindergruppe gehört dem Verein TSV </a:t>
            </a:r>
            <a:r>
              <a:rPr lang="de-DE" sz="1900" dirty="0" err="1"/>
              <a:t>Ellhofen</a:t>
            </a:r>
            <a:r>
              <a:rPr lang="de-DE" sz="1900" dirty="0"/>
              <a:t> an und wird zeigen, dass kleine Helden ganz groß sein können.</a:t>
            </a:r>
          </a:p>
          <a:p>
            <a:endParaRPr lang="de-DE" sz="1900" dirty="0"/>
          </a:p>
          <a:p>
            <a:r>
              <a:rPr lang="de-DE" sz="1900" b="1" dirty="0"/>
              <a:t>Tickets können unter folgendem Link erworben werden: </a:t>
            </a:r>
            <a:r>
              <a:rPr lang="de-DE" sz="1900" b="1" dirty="0" err="1">
                <a:hlinkClick r:id="rId4"/>
              </a:rPr>
              <a:t>TurnGala</a:t>
            </a:r>
            <a:r>
              <a:rPr lang="de-DE" sz="1900" b="1" dirty="0">
                <a:hlinkClick r:id="rId4"/>
              </a:rPr>
              <a:t>: Tickets</a:t>
            </a:r>
            <a:endParaRPr lang="de-DE" sz="1900" b="1" dirty="0"/>
          </a:p>
        </p:txBody>
      </p:sp>
      <p:pic>
        <p:nvPicPr>
          <p:cNvPr id="13" name="Grafik 12" descr="Ein Bild, das Sport, Unterhaltung, Tänzer, Auftritt enthält.&#10;&#10;KI-generierte Inhalte können fehlerhaft sein.">
            <a:extLst>
              <a:ext uri="{FF2B5EF4-FFF2-40B4-BE49-F238E27FC236}">
                <a16:creationId xmlns:a16="http://schemas.microsoft.com/office/drawing/2014/main" id="{BD4A20ED-5E48-6D4A-80DB-80196BB067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260" y="3428999"/>
            <a:ext cx="4015212" cy="2743289"/>
          </a:xfrm>
          <a:prstGeom prst="rect">
            <a:avLst/>
          </a:prstGeom>
        </p:spPr>
      </p:pic>
    </p:spTree>
    <p:extLst>
      <p:ext uri="{BB962C8B-B14F-4D97-AF65-F5344CB8AC3E}">
        <p14:creationId xmlns:p14="http://schemas.microsoft.com/office/powerpoint/2010/main" val="57011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E0F4AC-9A1B-A4F3-80A6-630EC04B03B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C7D67B-4811-194A-1360-8DD6A16EC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5068280-9FD4-CB3A-2034-44C2850D9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EF04C-33D1-475B-75A8-852D8602D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2FA975-E0DB-904B-7B0B-9D7032868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5ECC5D6-0F63-FDD9-6FCC-A4EAB1128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8025588-C394-5509-22C5-C727283BB466}"/>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Termine 2026</a:t>
            </a:r>
          </a:p>
        </p:txBody>
      </p:sp>
      <p:sp>
        <p:nvSpPr>
          <p:cNvPr id="3" name="Inhaltsplatzhalter 2">
            <a:extLst>
              <a:ext uri="{FF2B5EF4-FFF2-40B4-BE49-F238E27FC236}">
                <a16:creationId xmlns:a16="http://schemas.microsoft.com/office/drawing/2014/main" id="{C4A1B37D-53C5-C9C4-5550-DF8AB3FC8E63}"/>
              </a:ext>
            </a:extLst>
          </p:cNvPr>
          <p:cNvSpPr>
            <a:spLocks noGrp="1"/>
          </p:cNvSpPr>
          <p:nvPr>
            <p:ph idx="1"/>
          </p:nvPr>
        </p:nvSpPr>
        <p:spPr>
          <a:xfrm>
            <a:off x="165100" y="2174136"/>
            <a:ext cx="7496168" cy="4389326"/>
          </a:xfrm>
        </p:spPr>
        <p:txBody>
          <a:bodyPr anchor="ctr">
            <a:normAutofit/>
          </a:bodyPr>
          <a:lstStyle/>
          <a:p>
            <a:pPr marL="0" indent="0">
              <a:buNone/>
            </a:pPr>
            <a:r>
              <a:rPr lang="de-DE" sz="1800" dirty="0">
                <a:effectLst/>
                <a:latin typeface="Aptos" panose="020B0004020202020204" pitchFamily="34" charset="0"/>
                <a:ea typeface="Aptos" panose="020B0004020202020204" pitchFamily="34" charset="0"/>
                <a:cs typeface="Aptos" panose="020B0004020202020204" pitchFamily="34" charset="0"/>
              </a:rPr>
              <a:t> </a:t>
            </a:r>
          </a:p>
          <a:p>
            <a:endParaRPr lang="de-DE" sz="2000" dirty="0"/>
          </a:p>
        </p:txBody>
      </p:sp>
      <p:sp>
        <p:nvSpPr>
          <p:cNvPr id="6" name="Textfeld 5">
            <a:extLst>
              <a:ext uri="{FF2B5EF4-FFF2-40B4-BE49-F238E27FC236}">
                <a16:creationId xmlns:a16="http://schemas.microsoft.com/office/drawing/2014/main" id="{66B0086E-A311-9D4E-A9E1-A2454AE8F442}"/>
              </a:ext>
            </a:extLst>
          </p:cNvPr>
          <p:cNvSpPr txBox="1"/>
          <p:nvPr/>
        </p:nvSpPr>
        <p:spPr>
          <a:xfrm>
            <a:off x="358815" y="1875967"/>
            <a:ext cx="11452185" cy="2862322"/>
          </a:xfrm>
          <a:prstGeom prst="rect">
            <a:avLst/>
          </a:prstGeom>
          <a:noFill/>
        </p:spPr>
        <p:txBody>
          <a:bodyPr wrap="square">
            <a:spAutoFit/>
          </a:bodyPr>
          <a:lstStyle/>
          <a:p>
            <a:r>
              <a:rPr lang="de-DE" sz="2000" dirty="0"/>
              <a:t>Offiziell bekannt gegebene Termine (Achtung: Die Auflistung ist noch unvollständig, wird aber regelmäßig auf der Website des Turngau Heilbronn unter „Veranstaltungskalender“ aktualisiert)</a:t>
            </a:r>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p:txBody>
      </p:sp>
      <p:graphicFrame>
        <p:nvGraphicFramePr>
          <p:cNvPr id="7" name="Tabelle 6">
            <a:extLst>
              <a:ext uri="{FF2B5EF4-FFF2-40B4-BE49-F238E27FC236}">
                <a16:creationId xmlns:a16="http://schemas.microsoft.com/office/drawing/2014/main" id="{5D4CFB43-5BBB-E796-E06C-BD3645C3C610}"/>
              </a:ext>
            </a:extLst>
          </p:cNvPr>
          <p:cNvGraphicFramePr>
            <a:graphicFrameLocks noGrp="1"/>
          </p:cNvGraphicFramePr>
          <p:nvPr>
            <p:extLst>
              <p:ext uri="{D42A27DB-BD31-4B8C-83A1-F6EECF244321}">
                <p14:modId xmlns:p14="http://schemas.microsoft.com/office/powerpoint/2010/main" val="2802300629"/>
              </p:ext>
            </p:extLst>
          </p:nvPr>
        </p:nvGraphicFramePr>
        <p:xfrm>
          <a:off x="459350" y="2672367"/>
          <a:ext cx="10908405" cy="3256215"/>
        </p:xfrm>
        <a:graphic>
          <a:graphicData uri="http://schemas.openxmlformats.org/drawingml/2006/table">
            <a:tbl>
              <a:tblPr firstRow="1" bandRow="1">
                <a:tableStyleId>{5C22544A-7EE6-4342-B048-85BDC9FD1C3A}</a:tableStyleId>
              </a:tblPr>
              <a:tblGrid>
                <a:gridCol w="4001687">
                  <a:extLst>
                    <a:ext uri="{9D8B030D-6E8A-4147-A177-3AD203B41FA5}">
                      <a16:colId xmlns:a16="http://schemas.microsoft.com/office/drawing/2014/main" val="1002860236"/>
                    </a:ext>
                  </a:extLst>
                </a:gridCol>
                <a:gridCol w="3331401">
                  <a:extLst>
                    <a:ext uri="{9D8B030D-6E8A-4147-A177-3AD203B41FA5}">
                      <a16:colId xmlns:a16="http://schemas.microsoft.com/office/drawing/2014/main" val="3363331236"/>
                    </a:ext>
                  </a:extLst>
                </a:gridCol>
                <a:gridCol w="3575317">
                  <a:extLst>
                    <a:ext uri="{9D8B030D-6E8A-4147-A177-3AD203B41FA5}">
                      <a16:colId xmlns:a16="http://schemas.microsoft.com/office/drawing/2014/main" val="922501188"/>
                    </a:ext>
                  </a:extLst>
                </a:gridCol>
              </a:tblGrid>
              <a:tr h="538053">
                <a:tc>
                  <a:txBody>
                    <a:bodyPr/>
                    <a:lstStyle/>
                    <a:p>
                      <a:r>
                        <a:rPr lang="de-DE" dirty="0"/>
                        <a:t>Veranstaltung</a:t>
                      </a:r>
                    </a:p>
                  </a:txBody>
                  <a:tcPr/>
                </a:tc>
                <a:tc>
                  <a:txBody>
                    <a:bodyPr/>
                    <a:lstStyle/>
                    <a:p>
                      <a:r>
                        <a:rPr lang="de-DE" dirty="0"/>
                        <a:t>Datum</a:t>
                      </a:r>
                    </a:p>
                  </a:txBody>
                  <a:tcPr/>
                </a:tc>
                <a:tc>
                  <a:txBody>
                    <a:bodyPr/>
                    <a:lstStyle/>
                    <a:p>
                      <a:r>
                        <a:rPr lang="de-DE" dirty="0"/>
                        <a:t>Ort</a:t>
                      </a:r>
                    </a:p>
                  </a:txBody>
                  <a:tcPr/>
                </a:tc>
                <a:extLst>
                  <a:ext uri="{0D108BD9-81ED-4DB2-BD59-A6C34878D82A}">
                    <a16:rowId xmlns:a16="http://schemas.microsoft.com/office/drawing/2014/main" val="2997641671"/>
                  </a:ext>
                </a:extLst>
              </a:tr>
              <a:tr h="538053">
                <a:tc>
                  <a:txBody>
                    <a:bodyPr/>
                    <a:lstStyle/>
                    <a:p>
                      <a:r>
                        <a:rPr lang="de-DE" dirty="0" err="1"/>
                        <a:t>TurnGala</a:t>
                      </a:r>
                      <a:endParaRPr lang="de-DE" dirty="0"/>
                    </a:p>
                  </a:txBody>
                  <a:tcPr/>
                </a:tc>
                <a:tc>
                  <a:txBody>
                    <a:bodyPr/>
                    <a:lstStyle/>
                    <a:p>
                      <a:r>
                        <a:rPr lang="de-DE" dirty="0"/>
                        <a:t>09. Januar 2026</a:t>
                      </a:r>
                    </a:p>
                  </a:txBody>
                  <a:tcPr/>
                </a:tc>
                <a:tc>
                  <a:txBody>
                    <a:bodyPr/>
                    <a:lstStyle/>
                    <a:p>
                      <a:r>
                        <a:rPr lang="de-DE" dirty="0"/>
                        <a:t>Harmonie, Heilbronn</a:t>
                      </a:r>
                    </a:p>
                  </a:txBody>
                  <a:tcPr/>
                </a:tc>
                <a:extLst>
                  <a:ext uri="{0D108BD9-81ED-4DB2-BD59-A6C34878D82A}">
                    <a16:rowId xmlns:a16="http://schemas.microsoft.com/office/drawing/2014/main" val="2327483067"/>
                  </a:ext>
                </a:extLst>
              </a:tr>
              <a:tr h="565950">
                <a:tc>
                  <a:txBody>
                    <a:bodyPr/>
                    <a:lstStyle/>
                    <a:p>
                      <a:r>
                        <a:rPr lang="de-DE" dirty="0"/>
                        <a:t>Informationsveranstaltung LKT</a:t>
                      </a:r>
                    </a:p>
                  </a:txBody>
                  <a:tcPr/>
                </a:tc>
                <a:tc>
                  <a:txBody>
                    <a:bodyPr/>
                    <a:lstStyle/>
                    <a:p>
                      <a:r>
                        <a:rPr lang="de-DE" dirty="0"/>
                        <a:t>21. Januar 2026</a:t>
                      </a:r>
                    </a:p>
                  </a:txBody>
                  <a:tcPr/>
                </a:tc>
                <a:tc>
                  <a:txBody>
                    <a:bodyPr/>
                    <a:lstStyle/>
                    <a:p>
                      <a:r>
                        <a:rPr lang="de-DE" dirty="0"/>
                        <a:t>Online</a:t>
                      </a:r>
                    </a:p>
                  </a:txBody>
                  <a:tcPr/>
                </a:tc>
                <a:extLst>
                  <a:ext uri="{0D108BD9-81ED-4DB2-BD59-A6C34878D82A}">
                    <a16:rowId xmlns:a16="http://schemas.microsoft.com/office/drawing/2014/main" val="1772387529"/>
                  </a:ext>
                </a:extLst>
              </a:tr>
              <a:tr h="538053">
                <a:tc>
                  <a:txBody>
                    <a:bodyPr/>
                    <a:lstStyle/>
                    <a:p>
                      <a:r>
                        <a:rPr lang="de-DE" dirty="0"/>
                        <a:t>Heilbronner Turntag</a:t>
                      </a:r>
                    </a:p>
                  </a:txBody>
                  <a:tcPr/>
                </a:tc>
                <a:tc>
                  <a:txBody>
                    <a:bodyPr/>
                    <a:lstStyle/>
                    <a:p>
                      <a:r>
                        <a:rPr lang="de-DE" dirty="0"/>
                        <a:t>27. Februar 2026</a:t>
                      </a:r>
                    </a:p>
                  </a:txBody>
                  <a:tcPr/>
                </a:tc>
                <a:tc>
                  <a:txBody>
                    <a:bodyPr/>
                    <a:lstStyle/>
                    <a:p>
                      <a:r>
                        <a:rPr lang="de-DE" dirty="0" err="1"/>
                        <a:t>Janheide</a:t>
                      </a:r>
                      <a:r>
                        <a:rPr lang="de-DE" dirty="0"/>
                        <a:t>, Böckingen</a:t>
                      </a:r>
                    </a:p>
                  </a:txBody>
                  <a:tcPr/>
                </a:tc>
                <a:extLst>
                  <a:ext uri="{0D108BD9-81ED-4DB2-BD59-A6C34878D82A}">
                    <a16:rowId xmlns:a16="http://schemas.microsoft.com/office/drawing/2014/main" val="116960240"/>
                  </a:ext>
                </a:extLst>
              </a:tr>
              <a:tr h="538053">
                <a:tc>
                  <a:txBody>
                    <a:bodyPr/>
                    <a:lstStyle/>
                    <a:p>
                      <a:r>
                        <a:rPr lang="de-DE" dirty="0"/>
                        <a:t>DTB-Pokal</a:t>
                      </a:r>
                    </a:p>
                  </a:txBody>
                  <a:tcPr/>
                </a:tc>
                <a:tc>
                  <a:txBody>
                    <a:bodyPr/>
                    <a:lstStyle/>
                    <a:p>
                      <a:r>
                        <a:rPr lang="de-DE" dirty="0"/>
                        <a:t>19.-22. März 2026</a:t>
                      </a:r>
                    </a:p>
                  </a:txBody>
                  <a:tcPr/>
                </a:tc>
                <a:tc>
                  <a:txBody>
                    <a:bodyPr/>
                    <a:lstStyle/>
                    <a:p>
                      <a:r>
                        <a:rPr lang="de-DE" dirty="0"/>
                        <a:t>Stuttgart</a:t>
                      </a:r>
                    </a:p>
                  </a:txBody>
                  <a:tcPr/>
                </a:tc>
                <a:extLst>
                  <a:ext uri="{0D108BD9-81ED-4DB2-BD59-A6C34878D82A}">
                    <a16:rowId xmlns:a16="http://schemas.microsoft.com/office/drawing/2014/main" val="1261861302"/>
                  </a:ext>
                </a:extLst>
              </a:tr>
              <a:tr h="538053">
                <a:tc>
                  <a:txBody>
                    <a:bodyPr/>
                    <a:lstStyle/>
                    <a:p>
                      <a:r>
                        <a:rPr lang="de-DE" dirty="0"/>
                        <a:t>Showbühne</a:t>
                      </a:r>
                    </a:p>
                  </a:txBody>
                  <a:tcPr/>
                </a:tc>
                <a:tc>
                  <a:txBody>
                    <a:bodyPr/>
                    <a:lstStyle/>
                    <a:p>
                      <a:r>
                        <a:rPr lang="de-DE" dirty="0"/>
                        <a:t>22. März 2026</a:t>
                      </a:r>
                    </a:p>
                  </a:txBody>
                  <a:tcPr/>
                </a:tc>
                <a:tc>
                  <a:txBody>
                    <a:bodyPr/>
                    <a:lstStyle/>
                    <a:p>
                      <a:r>
                        <a:rPr lang="de-DE" dirty="0"/>
                        <a:t>Weinsberg</a:t>
                      </a:r>
                    </a:p>
                  </a:txBody>
                  <a:tcPr/>
                </a:tc>
                <a:extLst>
                  <a:ext uri="{0D108BD9-81ED-4DB2-BD59-A6C34878D82A}">
                    <a16:rowId xmlns:a16="http://schemas.microsoft.com/office/drawing/2014/main" val="3052802921"/>
                  </a:ext>
                </a:extLst>
              </a:tr>
            </a:tbl>
          </a:graphicData>
        </a:graphic>
      </p:graphicFrame>
    </p:spTree>
    <p:extLst>
      <p:ext uri="{BB962C8B-B14F-4D97-AF65-F5344CB8AC3E}">
        <p14:creationId xmlns:p14="http://schemas.microsoft.com/office/powerpoint/2010/main" val="597036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377875-3A2A-D409-0363-8C53AFEB944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13043A-CB64-7759-EA0C-C4CBE2F9B8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04076414-C34E-AE98-1FD3-A0EA746D3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4FBB7510-02FF-B42E-C15B-1BCD8ADC1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F20E03E-88BD-0CD9-D764-5A78775DB8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F6A4104-827A-0737-6AD0-2C87655AB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5642490B-9C79-D501-C556-358D1BA771AA}"/>
              </a:ext>
            </a:extLst>
          </p:cNvPr>
          <p:cNvSpPr>
            <a:spLocks noGrp="1"/>
          </p:cNvSpPr>
          <p:nvPr>
            <p:ph type="title"/>
          </p:nvPr>
        </p:nvSpPr>
        <p:spPr>
          <a:xfrm>
            <a:off x="596899" y="278535"/>
            <a:ext cx="9895951" cy="1033669"/>
          </a:xfrm>
        </p:spPr>
        <p:txBody>
          <a:bodyPr>
            <a:normAutofit/>
          </a:bodyPr>
          <a:lstStyle/>
          <a:p>
            <a:r>
              <a:rPr lang="de-DE" sz="4000" b="1" dirty="0">
                <a:solidFill>
                  <a:srgbClr val="FFFFFF"/>
                </a:solidFill>
              </a:rPr>
              <a:t>Termine 2026</a:t>
            </a:r>
          </a:p>
        </p:txBody>
      </p:sp>
      <p:sp>
        <p:nvSpPr>
          <p:cNvPr id="3" name="Inhaltsplatzhalter 2">
            <a:extLst>
              <a:ext uri="{FF2B5EF4-FFF2-40B4-BE49-F238E27FC236}">
                <a16:creationId xmlns:a16="http://schemas.microsoft.com/office/drawing/2014/main" id="{9DACE5E8-ED8C-D7A5-B3A0-4F3F6041C50C}"/>
              </a:ext>
            </a:extLst>
          </p:cNvPr>
          <p:cNvSpPr>
            <a:spLocks noGrp="1"/>
          </p:cNvSpPr>
          <p:nvPr>
            <p:ph idx="1"/>
          </p:nvPr>
        </p:nvSpPr>
        <p:spPr>
          <a:xfrm>
            <a:off x="165100" y="2174136"/>
            <a:ext cx="7496168" cy="4389326"/>
          </a:xfrm>
        </p:spPr>
        <p:txBody>
          <a:bodyPr anchor="ctr">
            <a:normAutofit/>
          </a:bodyPr>
          <a:lstStyle/>
          <a:p>
            <a:pPr marL="0" indent="0">
              <a:buNone/>
            </a:pPr>
            <a:r>
              <a:rPr lang="de-DE" sz="1800" dirty="0">
                <a:effectLst/>
                <a:latin typeface="Aptos" panose="020B0004020202020204" pitchFamily="34" charset="0"/>
                <a:ea typeface="Aptos" panose="020B0004020202020204" pitchFamily="34" charset="0"/>
                <a:cs typeface="Aptos" panose="020B0004020202020204" pitchFamily="34" charset="0"/>
              </a:rPr>
              <a:t> </a:t>
            </a:r>
          </a:p>
          <a:p>
            <a:endParaRPr lang="de-DE" sz="2000" dirty="0"/>
          </a:p>
        </p:txBody>
      </p:sp>
      <p:sp>
        <p:nvSpPr>
          <p:cNvPr id="6" name="Textfeld 5">
            <a:extLst>
              <a:ext uri="{FF2B5EF4-FFF2-40B4-BE49-F238E27FC236}">
                <a16:creationId xmlns:a16="http://schemas.microsoft.com/office/drawing/2014/main" id="{3F2393FF-A472-8DD8-F967-9C6FEA9CF5F7}"/>
              </a:ext>
            </a:extLst>
          </p:cNvPr>
          <p:cNvSpPr txBox="1"/>
          <p:nvPr/>
        </p:nvSpPr>
        <p:spPr>
          <a:xfrm>
            <a:off x="358815" y="1875967"/>
            <a:ext cx="11452185"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rPr>
              <a:t>Offiziell bekannt gegebene Termine (Achtung: Die Auflistung ist noch unvollständig, wird aber regelmäßig auf der Website des Turngau Heilbronn unter „Veranstaltungskalender“ aktualisiert)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4" name="Tabelle 3">
            <a:extLst>
              <a:ext uri="{FF2B5EF4-FFF2-40B4-BE49-F238E27FC236}">
                <a16:creationId xmlns:a16="http://schemas.microsoft.com/office/drawing/2014/main" id="{9AF024AA-887E-C235-7FBC-6D96E8CCCC61}"/>
              </a:ext>
            </a:extLst>
          </p:cNvPr>
          <p:cNvGraphicFramePr>
            <a:graphicFrameLocks noGrp="1"/>
          </p:cNvGraphicFramePr>
          <p:nvPr>
            <p:extLst>
              <p:ext uri="{D42A27DB-BD31-4B8C-83A1-F6EECF244321}">
                <p14:modId xmlns:p14="http://schemas.microsoft.com/office/powerpoint/2010/main" val="1668935295"/>
              </p:ext>
            </p:extLst>
          </p:nvPr>
        </p:nvGraphicFramePr>
        <p:xfrm>
          <a:off x="744649" y="2984130"/>
          <a:ext cx="10215273" cy="3030304"/>
        </p:xfrm>
        <a:graphic>
          <a:graphicData uri="http://schemas.openxmlformats.org/drawingml/2006/table">
            <a:tbl>
              <a:tblPr firstRow="1" bandRow="1">
                <a:tableStyleId>{5C22544A-7EE6-4342-B048-85BDC9FD1C3A}</a:tableStyleId>
              </a:tblPr>
              <a:tblGrid>
                <a:gridCol w="3405091">
                  <a:extLst>
                    <a:ext uri="{9D8B030D-6E8A-4147-A177-3AD203B41FA5}">
                      <a16:colId xmlns:a16="http://schemas.microsoft.com/office/drawing/2014/main" val="3593937162"/>
                    </a:ext>
                  </a:extLst>
                </a:gridCol>
                <a:gridCol w="3405091">
                  <a:extLst>
                    <a:ext uri="{9D8B030D-6E8A-4147-A177-3AD203B41FA5}">
                      <a16:colId xmlns:a16="http://schemas.microsoft.com/office/drawing/2014/main" val="2230995702"/>
                    </a:ext>
                  </a:extLst>
                </a:gridCol>
                <a:gridCol w="3405091">
                  <a:extLst>
                    <a:ext uri="{9D8B030D-6E8A-4147-A177-3AD203B41FA5}">
                      <a16:colId xmlns:a16="http://schemas.microsoft.com/office/drawing/2014/main" val="289770652"/>
                    </a:ext>
                  </a:extLst>
                </a:gridCol>
              </a:tblGrid>
              <a:tr h="757576">
                <a:tc>
                  <a:txBody>
                    <a:bodyPr/>
                    <a:lstStyle/>
                    <a:p>
                      <a:r>
                        <a:rPr lang="de-DE" dirty="0"/>
                        <a:t>Veranstaltung</a:t>
                      </a:r>
                    </a:p>
                  </a:txBody>
                  <a:tcPr/>
                </a:tc>
                <a:tc>
                  <a:txBody>
                    <a:bodyPr/>
                    <a:lstStyle/>
                    <a:p>
                      <a:r>
                        <a:rPr lang="de-DE" dirty="0"/>
                        <a:t>Datum</a:t>
                      </a:r>
                    </a:p>
                  </a:txBody>
                  <a:tcPr/>
                </a:tc>
                <a:tc>
                  <a:txBody>
                    <a:bodyPr/>
                    <a:lstStyle/>
                    <a:p>
                      <a:r>
                        <a:rPr lang="de-DE" dirty="0"/>
                        <a:t>Ort</a:t>
                      </a:r>
                    </a:p>
                  </a:txBody>
                  <a:tcPr/>
                </a:tc>
                <a:extLst>
                  <a:ext uri="{0D108BD9-81ED-4DB2-BD59-A6C34878D82A}">
                    <a16:rowId xmlns:a16="http://schemas.microsoft.com/office/drawing/2014/main" val="2212613854"/>
                  </a:ext>
                </a:extLst>
              </a:tr>
              <a:tr h="757576">
                <a:tc>
                  <a:txBody>
                    <a:bodyPr/>
                    <a:lstStyle/>
                    <a:p>
                      <a:r>
                        <a:rPr lang="de-DE" dirty="0"/>
                        <a:t>Wellfitnesstag</a:t>
                      </a:r>
                    </a:p>
                  </a:txBody>
                  <a:tcPr/>
                </a:tc>
                <a:tc>
                  <a:txBody>
                    <a:bodyPr/>
                    <a:lstStyle/>
                    <a:p>
                      <a:r>
                        <a:rPr lang="de-DE" dirty="0"/>
                        <a:t>09. Mai 2025</a:t>
                      </a:r>
                    </a:p>
                  </a:txBody>
                  <a:tcPr/>
                </a:tc>
                <a:tc>
                  <a:txBody>
                    <a:bodyPr/>
                    <a:lstStyle/>
                    <a:p>
                      <a:r>
                        <a:rPr lang="de-DE" dirty="0"/>
                        <a:t>Hausen</a:t>
                      </a:r>
                    </a:p>
                  </a:txBody>
                  <a:tcPr/>
                </a:tc>
                <a:extLst>
                  <a:ext uri="{0D108BD9-81ED-4DB2-BD59-A6C34878D82A}">
                    <a16:rowId xmlns:a16="http://schemas.microsoft.com/office/drawing/2014/main" val="265557564"/>
                  </a:ext>
                </a:extLst>
              </a:tr>
              <a:tr h="757576">
                <a:tc>
                  <a:txBody>
                    <a:bodyPr/>
                    <a:lstStyle/>
                    <a:p>
                      <a:r>
                        <a:rPr lang="de-DE" dirty="0"/>
                        <a:t>Landesturnfest </a:t>
                      </a:r>
                    </a:p>
                  </a:txBody>
                  <a:tcPr/>
                </a:tc>
                <a:tc>
                  <a:txBody>
                    <a:bodyPr/>
                    <a:lstStyle/>
                    <a:p>
                      <a:r>
                        <a:rPr lang="de-DE" dirty="0"/>
                        <a:t>13.-17. Mai 2026</a:t>
                      </a:r>
                    </a:p>
                  </a:txBody>
                  <a:tcPr/>
                </a:tc>
                <a:tc>
                  <a:txBody>
                    <a:bodyPr/>
                    <a:lstStyle/>
                    <a:p>
                      <a:r>
                        <a:rPr lang="de-DE" dirty="0"/>
                        <a:t>Konstanz</a:t>
                      </a:r>
                    </a:p>
                  </a:txBody>
                  <a:tcPr/>
                </a:tc>
                <a:extLst>
                  <a:ext uri="{0D108BD9-81ED-4DB2-BD59-A6C34878D82A}">
                    <a16:rowId xmlns:a16="http://schemas.microsoft.com/office/drawing/2014/main" val="626415098"/>
                  </a:ext>
                </a:extLst>
              </a:tr>
              <a:tr h="757576">
                <a:tc>
                  <a:txBody>
                    <a:bodyPr/>
                    <a:lstStyle/>
                    <a:p>
                      <a:r>
                        <a:rPr lang="de-DE" dirty="0"/>
                        <a:t>Landeskinderturnfest</a:t>
                      </a:r>
                    </a:p>
                  </a:txBody>
                  <a:tcPr/>
                </a:tc>
                <a:tc>
                  <a:txBody>
                    <a:bodyPr/>
                    <a:lstStyle/>
                    <a:p>
                      <a:r>
                        <a:rPr lang="de-DE" dirty="0"/>
                        <a:t>24.-26. Juni 2026</a:t>
                      </a:r>
                    </a:p>
                  </a:txBody>
                  <a:tcPr/>
                </a:tc>
                <a:tc>
                  <a:txBody>
                    <a:bodyPr/>
                    <a:lstStyle/>
                    <a:p>
                      <a:r>
                        <a:rPr lang="de-DE" dirty="0"/>
                        <a:t>Heilbronn</a:t>
                      </a:r>
                    </a:p>
                  </a:txBody>
                  <a:tcPr/>
                </a:tc>
                <a:extLst>
                  <a:ext uri="{0D108BD9-81ED-4DB2-BD59-A6C34878D82A}">
                    <a16:rowId xmlns:a16="http://schemas.microsoft.com/office/drawing/2014/main" val="2590365114"/>
                  </a:ext>
                </a:extLst>
              </a:tr>
            </a:tbl>
          </a:graphicData>
        </a:graphic>
      </p:graphicFrame>
    </p:spTree>
    <p:extLst>
      <p:ext uri="{BB962C8B-B14F-4D97-AF65-F5344CB8AC3E}">
        <p14:creationId xmlns:p14="http://schemas.microsoft.com/office/powerpoint/2010/main" val="310463857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2002</Words>
  <Application>Microsoft Office PowerPoint</Application>
  <PresentationFormat>Breitbild</PresentationFormat>
  <Paragraphs>152</Paragraphs>
  <Slides>14</Slides>
  <Notes>12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14</vt:i4>
      </vt:variant>
    </vt:vector>
  </HeadingPairs>
  <TitlesOfParts>
    <vt:vector size="18" baseType="lpstr">
      <vt:lpstr>Aptos</vt:lpstr>
      <vt:lpstr>Aptos Display</vt:lpstr>
      <vt:lpstr>Arial</vt:lpstr>
      <vt:lpstr>Office</vt:lpstr>
      <vt:lpstr>PowerPoint-Präsentation</vt:lpstr>
      <vt:lpstr>AGENDA</vt:lpstr>
      <vt:lpstr>Grußwort</vt:lpstr>
      <vt:lpstr>Seniorenausflug</vt:lpstr>
      <vt:lpstr>Rope Skipping Gaumeisterschaften in Betzingen </vt:lpstr>
      <vt:lpstr>Kampfrichterausbildung</vt:lpstr>
      <vt:lpstr>Turngala 2026</vt:lpstr>
      <vt:lpstr>Termine 2026</vt:lpstr>
      <vt:lpstr>Termine 2026</vt:lpstr>
      <vt:lpstr>Informationsveranstaltung LKT</vt:lpstr>
      <vt:lpstr>Heilbronner Turntag und Jugendturntag</vt:lpstr>
      <vt:lpstr>Ehrungen</vt:lpstr>
      <vt:lpstr>Öffnungszeiten Geschäftsstelle </vt:lpstr>
      <vt:lpstr>Instagram-Account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Winfried Slotty</dc:creator>
  <cp:lastModifiedBy>Steffen Meißner</cp:lastModifiedBy>
  <cp:revision>46</cp:revision>
  <cp:lastPrinted>2025-08-21T08:57:27Z</cp:lastPrinted>
  <dcterms:created xsi:type="dcterms:W3CDTF">2024-06-05T14:35:26Z</dcterms:created>
  <dcterms:modified xsi:type="dcterms:W3CDTF">2025-12-19T11:31:09Z</dcterms:modified>
</cp:coreProperties>
</file>